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74" r:id="rId4"/>
    <p:sldId id="275" r:id="rId5"/>
    <p:sldId id="258" r:id="rId6"/>
    <p:sldId id="259" r:id="rId7"/>
    <p:sldId id="261" r:id="rId8"/>
    <p:sldId id="260" r:id="rId9"/>
    <p:sldId id="262" r:id="rId10"/>
    <p:sldId id="263" r:id="rId11"/>
    <p:sldId id="272" r:id="rId12"/>
    <p:sldId id="276" r:id="rId13"/>
    <p:sldId id="273" r:id="rId14"/>
    <p:sldId id="284" r:id="rId15"/>
    <p:sldId id="265" r:id="rId16"/>
    <p:sldId id="266" r:id="rId17"/>
    <p:sldId id="267" r:id="rId18"/>
    <p:sldId id="268" r:id="rId19"/>
    <p:sldId id="281" r:id="rId20"/>
    <p:sldId id="278" r:id="rId21"/>
    <p:sldId id="279" r:id="rId22"/>
    <p:sldId id="269" r:id="rId23"/>
    <p:sldId id="283" r:id="rId24"/>
    <p:sldId id="271" r:id="rId25"/>
    <p:sldId id="296" r:id="rId26"/>
    <p:sldId id="292" r:id="rId27"/>
    <p:sldId id="299" r:id="rId28"/>
    <p:sldId id="282" r:id="rId29"/>
    <p:sldId id="280" r:id="rId30"/>
    <p:sldId id="285" r:id="rId31"/>
    <p:sldId id="297" r:id="rId32"/>
    <p:sldId id="286" r:id="rId33"/>
    <p:sldId id="287" r:id="rId34"/>
    <p:sldId id="288" r:id="rId35"/>
    <p:sldId id="290" r:id="rId36"/>
    <p:sldId id="289" r:id="rId37"/>
    <p:sldId id="295" r:id="rId38"/>
    <p:sldId id="291" r:id="rId39"/>
    <p:sldId id="300"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39"/>
    <p:restoredTop sz="94458"/>
  </p:normalViewPr>
  <p:slideViewPr>
    <p:cSldViewPr snapToGrid="0" snapToObjects="1">
      <p:cViewPr>
        <p:scale>
          <a:sx n="136" d="100"/>
          <a:sy n="136" d="100"/>
        </p:scale>
        <p:origin x="1112" y="288"/>
      </p:cViewPr>
      <p:guideLst/>
    </p:cSldViewPr>
  </p:slideViewPr>
  <p:outlineViewPr>
    <p:cViewPr>
      <p:scale>
        <a:sx n="33" d="100"/>
        <a:sy n="33" d="100"/>
      </p:scale>
      <p:origin x="0" y="-10555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25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81E39D-4D70-E74C-A805-6088FEBD2D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A7074B-946C-7640-8BDF-5180A861ACEA}" type="slidenum">
              <a:rPr lang="en-US" smtClean="0"/>
              <a:t>‹#›</a:t>
            </a:fld>
            <a:endParaRPr lang="en-US"/>
          </a:p>
        </p:txBody>
      </p:sp>
    </p:spTree>
    <p:extLst>
      <p:ext uri="{BB962C8B-B14F-4D97-AF65-F5344CB8AC3E}">
        <p14:creationId xmlns:p14="http://schemas.microsoft.com/office/powerpoint/2010/main" val="19300484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21.582"/>
    </inkml:context>
    <inkml:brush xml:id="br0">
      <inkml:brushProperty name="width" value="0.05" units="cm"/>
      <inkml:brushProperty name="height" value="0.05" units="cm"/>
      <inkml:brushProperty name="color" value="#E71224"/>
    </inkml:brush>
  </inkml:definitions>
  <inkml:trace contextRef="#ctx0" brushRef="#br0">1 0 24575,'0'5'0,"0"-1"0,0 0 0,0 0 0,0-1 0,0 5 0,0 7 0,0-3 0,1 12 0,-1-14 0,2 4 0,-2-6 0,1 3 0,0 7 0,0-6 0,1 8 0,-2-14 0,2 4 0,-1-6 0,1 5 0,-2-1 0,2 2 0,-1-2 0,1-2 0,-2-1 0,3 6 0,-3-3 0,1 6 0,0-5 0,0 4 0,0-6 0,0 8 0,-1-8 0,2 6 0,-2-5 0,0 5 0,0-3 0,0 4 0,0-7 0,1 0 0,-1 0 0,1 1 0,-1 1 0,1 4 0,-1-8 0,1 4 0,-1-7 0,0 2 0,0-1 0,0 0 0,0 0 0,0-3 0,0-10 0,-2 1 0,0-9 0,-4 4 0,4 7 0,-1 0 0</inkml:trace>
  <inkml:trace contextRef="#ctx0" brushRef="#br0" timeOffset="3403">27 8 24575,'2'6'0,"2"2"0,-1-4 0,1 2 0,0 1 0,-1 0 0,0 0 0,6 9 0,-5-10 0,5 10 0,-5-12 0,1 5 0,3 1 0,-3-2 0,4 5 0,-5-8 0,2 2 0,-2-1 0,0-3 0,1 5 0,-2-5 0,3 5 0,-4-4 0,4 3 0,-3-2 0,2 2 0,-2-2 0,3 7 0,-2-6 0,5 8 0,-4-8 0,0 1 0,-1-3 0,-1 0 0,0-1 0,2 3 0,-2-3 0,1 2 0,0 0 0,-1 1 0,2 2 0,0-1 0,1 4 0,1 0 0,-2-1 0,2 3 0,-3-5 0,4 7 0,-3-7 0,4 7 0,-6-10 0,2 3 0,-2-5 0,-2 0 0,1-2 0,-2 1 0,2-2 0,-8-7 0,3 1 0,-10-12 0,6 8 0,0 0 0,4 5 0</inkml:trace>
  <inkml:trace contextRef="#ctx0" brushRef="#br0" timeOffset="4403">283 33 24575,'0'0'0</inkml:trace>
  <inkml:trace contextRef="#ctx0" brushRef="#br0" timeOffset="4714">283 33 24575,'0'0'0</inkml:trace>
  <inkml:trace contextRef="#ctx0" brushRef="#br0" timeOffset="4985">283 33 24575,'0'0'0</inkml:trace>
  <inkml:trace contextRef="#ctx0" brushRef="#br0" timeOffset="6715">283 33 24575,'0'8'0,"0"-3"0,0 0 0,0-1 0,0 2 0,0 0 0,0 2 0,0-2 0,0 3 0,0 2 0,0-3 0,0 5 0,0-3 0,0-2 0,1 6 0,0-9 0,1 3 0,-2-5 0,2 0 0,-2-1 0,2 4 0,-1-3 0,1 5 0,-2-6 0,2 5 0,-1-4 0,1 4 0,-2-4 0,1 3 0,-1-3 0,1 3 0,-1-4 0,1 3 0,-1-2 0,1 5 0,0-4 0,0 6 0,-1-5 0,1 7 0,-1-7 0,1 5 0,0-3 0,0 3 0,0-3 0,0 3 0,-1-6 0,1 3 0,-1-3 0,0 3 0,0-3 0,0 4 0,0-4 0,0 5 0,0-6 0,0 5 0,1-5 0,-1 3 0,1-3 0,-1 3 0,0-3 0,0 2 0,0-3 0,1 0 0,-4-8 0,1-3 0,-2-1 0,1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07.79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11.212"/>
    </inkml:context>
    <inkml:brush xml:id="br0">
      <inkml:brushProperty name="width" value="0.05" units="cm"/>
      <inkml:brushProperty name="height" value="0.05" units="cm"/>
      <inkml:brushProperty name="color" value="#E71224"/>
    </inkml:brush>
  </inkml:definitions>
  <inkml:trace contextRef="#ctx0" brushRef="#br0">211 0 24575,'-10'0'0,"2"0"0,4 0 0,-2 0 0,2 0 0,-3 0 0,2 0 0,-7 0 0,4 0 0,-15 2 0,11 0 0,-7 1 0,6 0 0,0-1 0,-1-1 0,1 1 0,2-1 0,3 2 0,4-1 0,-1-1 0,4 1 0,-2 0 0,2-1 0,-1 1 0,0-1 0,0 1 0,1 1 0,1-1 0,0 0 0,0 0 0,0 0 0,0 4 0,1-2 0,1 4 0,3-1 0,-2-1 0,4 8 0,-4-8 0,1 8 0,-2-10 0,0 5 0,-1-6 0,1 4 0,0-5 0,-1 2 0,0-1 0,-1 0 0,1-1 0,-1-1 0,1-4 0,0-1 0,2-1 0,-1 0 0,1 2 0,-1-3 0,1 3 0,-1-2 0,0 1 0,1 0 0,0-2 0,0 4 0,3-5 0,-2 5 0,3-3 0,-4 4 0,3-2 0,-3 3 0,3-2 0,-3 2 0,1-1 0,-2 1 0,1 0 0,-1 0 0,0 0 0,0 0 0,1 0 0,0 0 0,1 1 0,-2 0 0,4 1 0,-4 0 0,6 1 0,-4-1 0,2 0 0,-1 1 0,0 1 0,-1-1 0,1 0 0,-1-1 0,0 2 0,0-3 0,3 5 0,-6-4 0,5 4 0,-5-2 0,2 4 0,-1-2 0,0 6 0,-1-5 0,2 9 0,-2-9 0,0 2 0,-1-4 0,1 2 0,0-2 0,0 5 0,-1-6 0,0 5 0,0-5 0,0 4 0,0-5 0,-4 3 0,3-3 0,-7 4 0,5-5 0,-5 4 0,4-5 0,-4 3 0,4-4 0,-6 3 0,7-2 0,-7 0 0,7 0 0,-5-1 0,4 1 0,0-1 0,0 0 0,-2 0 0,2 0 0,-4 0 0,4 0 0,-1 0 0,1 0 0,-2 0 0,2 0 0,-2 0 0,3 0 0,-2 0 0,2 0 0,-2 0 0,2 0 0,-2 0 0,2 0 0,1-1 0,1 0 0,1-1 0,0-1 0,0 1 0,0 1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15.153"/>
    </inkml:context>
    <inkml:brush xml:id="br0">
      <inkml:brushProperty name="width" value="0.05" units="cm"/>
      <inkml:brushProperty name="height" value="0.05" units="cm"/>
      <inkml:brushProperty name="color" value="#E71224"/>
    </inkml:brush>
  </inkml:definitions>
  <inkml:trace contextRef="#ctx0" brushRef="#br0">46 1 24575,'4'0'0,"2"0"0,-3 0 0,2 0 0,0 0 0,0 0 0,-1 0 0,3 0 0,-4 0 0,9 0 0,-9 0 0,7 0 0,-7 0 0,6 1 0,-4 0 0,8 4 0,-6-1 0,3 1 0,-5-1 0,-1-1 0,-1-1 0,-1 5 0,-1-4 0,-1 4 0,0-5 0,0 5 0,0-4 0,0 7 0,0-7 0,0 4 0,0-3 0,-1 0 0,1 1 0,-3 1 0,1-2 0,-2 1 0,1-2 0,0 2 0,-1-3 0,-5 4 0,2-3 0,-9 4 0,9-4 0,-6 0 0,9 0 0,-8-1 0,9-1 0,-7 0 0,7-1 0,-2 0 0,2 0 0,-1 0 0,1 0 0,0 0 0,1 0 0,-2 0 0,2 0 0,9 0 0,-4 0 0,11 0 0,-7 0 0,1-1 0,-1 0 0,1-2 0,-3 0 0,2 1 0,-2-1 0,-2 1 0,2-1 0,-1 2 0,1-1 0,-1 0 0,4 0 0,-5 1 0,8-1 0,-8 1 0,5 0 0,-6 1 0,5 2 0,-4 0 0,4 2 0,-4 0 0,6 5 0,-5-4 0,5 6 0,-8-8 0,3 5 0,-3-5 0,2 4 0,-3-4 0,3 6 0,-2-6 0,1 7 0,-2-6 0,1 7 0,-1-6 0,0 6 0,0-6 0,0 8 0,0-7 0,0 7 0,-1-7 0,-1 3 0,-1-5 0,-2 3 0,2-4 0,-6 6 0,4-6 0,-2 2 0,-1-4 0,3-1 0,-2 0 0,-1 0 0,-1 0 0,1 0 0,-2 0 0,-2-2 0,3 2 0,-13-1 0,10 1 0,-15 0 0,14 0 0,-4 0 0,10 0 0,-2 0 0,4 0 0,0-2 0,4 1 0,1-3 0,0 2 0,0-1 0,0-1 0,0-1 0,1 0 0,-1 2 0,1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20.900"/>
    </inkml:context>
    <inkml:brush xml:id="br0">
      <inkml:brushProperty name="width" value="0.05" units="cm"/>
      <inkml:brushProperty name="height" value="0.05" units="cm"/>
      <inkml:brushProperty name="color" value="#E71224"/>
    </inkml:brush>
  </inkml:definitions>
  <inkml:trace contextRef="#ctx0" brushRef="#br0">167 1 24575,'-8'0'0,"1"0"0,1 0 0,2 0 0,-2 1 0,2 0 0,0 2 0,-8 5 0,7-3 0,-24 16 0,18-13 0,-11 7 0,14-9 0,0-2 0,3 1 0,-1-1 0,4-2 0,-1 1 0,1 0 0,-2 3 0,2-2 0,-2 3 0,3-4 0,-1 4 0,2-2 0,-1 5 0,1-5 0,0 3 0,0-5 0,0 1 0,0 3 0,0 0 0,2 7 0,-1-5 0,2 4 0,-1-7 0,0 3 0,1-3 0,0 6 0,0-8 0,1 6 0,-1-7 0,1 6 0,-1-6 0,2 7 0,-2-5 0,5 6 0,-5-7 0,3 4 0,-3-5 0,2 1 0,2 0 0,2 2 0,-1-2 0,3 1 0,-6-2 0,7 1 0,-6-2 0,8 1 0,-6-2 0,8 0 0,-9-1 0,10 0 0,-10 0 0,11-4 0,-11 1 0,10-5 0,-11 5 0,4-4 0,-6 4 0,0-1 0,-1 1 0,0-3 0,0 2 0,-1-4 0,-1 5 0,-1-5 0,0 3 0,0-2 0,0 3 0,-3-5 0,0 4 0,-4-4 0,2 5 0,-2-2 0,3 3 0,-2-4 0,3 6 0,-3-4 0,3 3 0,-4-1 0,5 0 0,-4 1 0,4 1 0,-3-1 0,2 2 0,-4-2 0,5 0 0,-6 0 0,4 1 0,-3-1 0,2 1 0,-3 0 0,3 1 0,-3 0 0,5 0 0,-8 0 0,4 0 0,-5 0 0,6 0 0,-5 0 0,5 0 0,-6 1 0,8 1 0,-5 2 0,5 0 0,-4 3 0,4-3 0,-1 2 0,2-3 0,-1 4 0,2-4 0,-1 1 0,6-3 0,-4-1 0,4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39.456"/>
    </inkml:context>
    <inkml:brush xml:id="br0">
      <inkml:brushProperty name="width" value="0.05" units="cm"/>
      <inkml:brushProperty name="height" value="0.05" units="cm"/>
      <inkml:brushProperty name="color" value="#E71224"/>
    </inkml:brush>
  </inkml:definitions>
  <inkml:trace contextRef="#ctx0" brushRef="#br0">115 3 24575,'-6'-1'0,"2"0"0,-1 1 0,1 0 0,0 0 0,-1 0 0,3 0 0,-8 0 0,6 0 0,-10 1 0,11 0 0,-5 2 0,3-1 0,-3 3 0,3-2 0,-3 4 0,6-3 0,-4 7 0,4-7 0,-2 9 0,2-8 0,0 4 0,2-4 0,-1 5 0,1-4 0,0 5 0,0-7 0,0 6 0,0-5 0,0 8 0,1-8 0,0 1 0,2-1 0,1-1 0,0 1 0,2 0 0,0-1 0,-2-2 0,1-1 0,-2-1 0,-1 0 0,3 0 0,1 1 0,-2-1 0,4 2 0,-4-2 0,9 4 0,-5-4 0,8 3 0,-8-3 0,9 0 0,-11 0 0,13 0 0,-11 0 0,7 0 0,-7 0 0,5-2 0,-9 1 0,6-2 0,-7 0 0,5-4 0,-5 4 0,1-6 0,-3 6 0,0-5 0,-1 3 0,0-5 0,0 5 0,0-6 0,0 6 0,-2-5 0,2 6 0,-6-4 0,5 5 0,-5-3 0,4 3 0,-2 0 0,1-2 0,-1 4 0,1-4 0,-1 2 0,1 0 0,-2 0 0,2 2 0,-2-1 0,2 2 0,-2-2 0,2 1 0,-2-1 0,3 1 0,-2-1 0,2 0 0,-2 0 0,2 1 0,-3-1 0,3 0 0,-2-1 0,2 1 0,-1 1 0,3 0 0,-1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33.322"/>
    </inkml:context>
    <inkml:brush xml:id="br0">
      <inkml:brushProperty name="width" value="0.05" units="cm"/>
      <inkml:brushProperty name="height" value="0.05" units="cm"/>
      <inkml:brushProperty name="color" value="#E71224"/>
    </inkml:brush>
  </inkml:definitions>
  <inkml:trace contextRef="#ctx0" brushRef="#br0">1 7 24575,'0'7'0,"0"0"0,0-2 0,0 2 0,0-2 0,0 6 0,0-5 0,0 6 0,0-5 0,0 5 0,0-3 0,0 8 0,0-6 0,0 4 0,0-1 0,0-2 0,0 7 0,0-7 0,0 1 0,0-6 0,0-3 0,0 2 0,0-3 0,0 1 0,0-1 0,0 1 0,0-1 0,0 3 0,0-3 0,0 1 0,0-2 0,0 0 0,0 0 0,0 0 0,0 1 0,0-1 0,0 0 0,0 0 0,0 0 0,0 1 0,0-1 0,0-1 0,0 0 0</inkml:trace>
  <inkml:trace contextRef="#ctx0" brushRef="#br0" timeOffset="2041">5 1 24575,'6'0'0,"0"0"0,-1 0 0,0 0 0,1 0 0,-1 0 0,3 0 0,-1 0 0,1 0 0,4 0 0,-3 0 0,5 0 0,-5 0 0,2 1 0,-4-1 0,3 1 0,-4-1 0,0 0 0,0 0 0,-3 0 0,1 0 0,-2 0 0,0 0 0,-2 0 0</inkml:trace>
  <inkml:trace contextRef="#ctx0" brushRef="#br0" timeOffset="3772">21 149 24575,'6'0'0,"-1"0"0,-2 0 0,1 0 0,-2 0 0,2 0 0,-2 0 0,0 0 0,0 0 0,3 0 0,-3 0 0,3 0 0,-3 0 0,0 0 0,0 0 0,0 0 0,0 0 0,1 0 0,0 1 0,-2 0 0,3 0 0,-2 0 0,1 0 0,-1 0 0,1 0 0,0 0 0,1-1 0,-1 1 0,1 0 0,-2-1 0,2 1 0,-2-1 0,0 0 0,0 0 0,0 0 0,0 0 0,1 0 0,-2 0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43.006"/>
    </inkml:context>
    <inkml:brush xml:id="br0">
      <inkml:brushProperty name="width" value="0.05" units="cm"/>
      <inkml:brushProperty name="height" value="0.05" units="cm"/>
      <inkml:brushProperty name="color" value="#E71224"/>
    </inkml:brush>
  </inkml:definitions>
  <inkml:trace contextRef="#ctx0" brushRef="#br0">89 152 24575,'-6'0'0,"1"0"0,2 0 0,-1 0 0,2 0 0,-3 0 0,3 0 0,-3 2 0,0 1 0,0 0 0,-2 4 0,2-3 0,1 2 0,-1 0 0,2 0 0,-4 3 0,4-4 0,-3 5 0,3-6 0,1 5 0,1-5 0,1 4 0,0-5 0,0 4 0,0-5 0,0 4 0,0-4 0,0 3 0,1-2 0,0 1 0,1-1 0,2-1 0,-2-1 0,4 2 0,-2-2 0,1 2 0,1-1 0,-2 0 0,1-1 0,-1 1 0,-1-1 0,3 2 0,-3-2 0,2 1 0,-2-2 0,3 1 0,-3-1 0,6 0 0,-5 1 0,5-1 0,-4 2 0,4-2 0,-4 0 0,7 0 0,-7 0 0,8 0 0,-8 0 0,9 0 0,-9 0 0,9 0 0,-7 0 0,8-3 0,-9 2 0,6-5 0,-7 2 0,2-2 0,-4 2 0,1-4 0,-3 5 0,1-8 0,-2 7 0,0-6 0,0 6 0,0-2 0,0 1 0,0-1 0,0 1 0,-2-4 0,2 3 0,-5-2 0,3 4 0,-5-1 0,5 2 0,-5-1 0,5 1 0,-4 0 0,4 1 0,-4-1 0,4 1 0,-2 1 0,3 0 0,-4-1 0,1 1 0,-1-2 0,3 3 0,-2-2 0,2 2 0,-3-3 0,2 2 0,-2-1 0,2 1 0,-5-1 0,5 1 0,-6-1 0,7 2 0,-4-1 0,3 1 0,-2 0 0,2 0 0,-1 0 0,3 0 0,0 0 0</inkml:trace>
  <inkml:trace contextRef="#ctx0" brushRef="#br0" timeOffset="2911">524 149 24575,'-6'0'0,"-1"0"0,3 0 0,-1 0 0,0 0 0,0 0 0,-1 0 0,-5-1 0,2 1 0,-8-1 0,9 1 0,-3 0 0,6 0 0,-3 0 0,2 0 0,-4 2 0,4-1 0,-2 3 0,3-2 0,-2 1 0,3 0 0,-2 1 0,3-2 0,-3 2 0,3-1 0,-2 1 0,4-1 0,-1 2 0,0-2 0,1 6 0,1-4 0,0 3 0,0-2 0,0 0 0,0-1 0,0 1 0,0 0 0,0-2 0,0 2 0,0-1 0,1-1 0,3 4 0,-2-4 0,4 4 0,-4-5 0,3 3 0,-3-3 0,2 2 0,-1-3 0,2 2 0,-2-4 0,3 4 0,-3-3 0,3 2 0,-3-3 0,1 1 0,-1 0 0,2-1 0,-2 2 0,6-1 0,-6 0 0,8-1 0,-7 1 0,10-1 0,-11 1 0,10-1 0,-10 0 0,7 0 0,-7 0 0,6 0 0,-5 0 0,5 0 0,-5-1 0,4 0 0,-6-1 0,3-1 0,-3 2 0,0-5 0,-1 4 0,0-5 0,-1 4 0,0-4 0,0 4 0,0-5 0,0 4 0,0-1 0,0 1 0,0 0 0,0 1 0,0-2 0,0 3 0,0-1 0,0 1 0,0-1 0,0 2 0,0 0 0</inkml:trace>
  <inkml:trace contextRef="#ctx0" brushRef="#br0" timeOffset="4756">532 0 24575,'0'5'0,"0"1"0,0-4 0,0 4 0,0-3 0,0 2 0,0-2 0,0 4 0,0-3 0,0 7 0,0-8 0,0 5 0,0-4 0,0 6 0,0-1 0,0 2 0,0 9 0,0-8 0,0 10 0,0-13 0,0 8 0,0-9 0,0 11 0,0-10 0,0 6 0,0-8 0,0 6 0,0-4 0,0 7 0,0-8 0,0 2 0,0-4 0,0 1 0,0-1 0,1 0 0,-1-2 0,1 2 0,-1-4 0,0 5 0,1-4 0,-1 1 0,1-2 0,-1 3 0,1-3 0,-1 3 0,1-3 0,0 2 0,0-1 0,1 2 0,-2-2 0,2-1 0,-1-1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51.806"/>
    </inkml:context>
    <inkml:brush xml:id="br0">
      <inkml:brushProperty name="width" value="0.05" units="cm"/>
      <inkml:brushProperty name="height" value="0.05" units="cm"/>
      <inkml:brushProperty name="color" value="#E71224"/>
    </inkml:brush>
  </inkml:definitions>
  <inkml:trace contextRef="#ctx0" brushRef="#br0">25 11 24575,'0'6'0,"0"-2"0,0 1 0,0-2 0,0 0 0,0 1 0,0-1 0,0 2 0,0 2 0,0 0 0,0 0 0,0 0 0,0-1 0,0 2 0,0 0 0,0 3 0,-2 5 0,1-4 0,-3 6 0,3-10 0,-1 1 0,1-4 0,0 4 0,-1-4 0,0 2 0,2-3 0,-2 1 0,1-2 0,-1 3 0,2-3 0,-2 3 0,2-2 0,-2 3 0,2-5 0,0 1 0,0-2 0,0 0 0</inkml:trace>
  <inkml:trace contextRef="#ctx0" brushRef="#br0" timeOffset="5648">50 1 24575,'7'6'0,"-3"1"0,1-1 0,-1 0 0,1 0 0,1 1 0,-2 2 0,1-1 0,-2-1 0,4 4 0,0 2 0,1-1 0,-1 0 0,-4-7 0,0-1 0,4 6 0,-3-4 0,5 6 0,-5-5 0,1 0 0,0-1 0,-2 0 0,1-2 0,-3-1 0,1-1 0,-2 0 0,2-1 0,-2 1 0,1-1 0,0 2 0,-1-1 0,2 0 0,1 2 0,-2-2 0,2 1 0,-3-1 0,2 0 0,0 1 0,0-2 0,-1 2 0,1 0 0,-1-1 0,2 1 0,-1-1 0,-1 2 0,0-3 0,-1 0 0</inkml:trace>
  <inkml:trace contextRef="#ctx0" brushRef="#br0" timeOffset="7329">25 157 24575,'4'0'0,"1"0"0,-3 0 0,0 0 0,0 0 0,0 0 0,0 0 0,1 0 0,-1-1 0,2 0 0,-1 0 0,1 0 0,-2 0 0,0 1 0,0-1 0,1 1 0,-1 0 0,-1-1 0,1 1 0,-1-1 0,1 1 0,0 0 0,0 0 0,1 0 0,-1 0 0,0 0 0,0 0 0,0 0 0,0 0 0,1 0 0,-1 0 0,0 0 0,0 0 0,0 0 0,1 0 0,-2 0 0,0 0 0</inkml:trace>
  <inkml:trace contextRef="#ctx0" brushRef="#br0" timeOffset="9290">400 77 24575,'-5'0'0,"0"0"0,2 0 0,-1 0 0,1 0 0,-2 0 0,3 0 0,-3 0 0,1 0 0,-3 1 0,2-1 0,-3 3 0,5-1 0,-3 2 0,2 0 0,-6 4 0,5-3 0,-3 2 0,6-4 0,-3 1 0,2 1 0,-1 1 0,2-2 0,-1 0 0,3 0 0,-1 2 0,1-2 0,0 1 0,0 0 0,0-2 0,0 1 0,0 1 0,1-2 0,0 1 0,4-1 0,-1 0 0,5 2 0,-3-3 0,2 1 0,-4-1 0,1-1 0,-1 2 0,2-1 0,-1 0 0,2 2 0,-3-3 0,0 2 0,1-1 0,2 3 0,-2-2 0,6 5 0,-7-5 0,5 3 0,-3-5 0,0 1 0,-1-2 0,3 0 0,-3 0 0,5 0 0,-7 0 0,7-2 0,-6 1 0,4-5 0,-4 3 0,2-3 0,-4 3 0,3-3 0,-4 2 0,3-3 0,-4 2 0,2-2 0,-2 3 0,0 1 0,0 2 0</inkml:trace>
  <inkml:trace contextRef="#ctx0" brushRef="#br0" timeOffset="10678">531 10 24575,'0'7'0,"0"0"0,0-3 0,0 0 0,0-1 0,0 2 0,0-3 0,0 3 0,0-2 0,0 1 0,0 3 0,0-1 0,0 3 0,0-4 0,0 1 0,1-1 0,1 2 0,-1-1 0,2 3 0,-2-4 0,2 3 0,-2-5 0,2 4 0,-1-2 0,0 0 0,0 2 0,-1-2 0,0 2 0,1-2 0,0 1 0,-1-2 0,0 0 0,0 4 0,0-5 0,1 8 0,-2-8 0,1 4 0,-1-7 0,0 1 0,0-3 0</inkml:trace>
  <inkml:trace contextRef="#ctx0" brushRef="#br0" timeOffset="12914">471 41 24575,'5'0'0,"1"0"0,-2 0 0,1 0 0,-2 0 0,2 0 0,-1 0 0,0 0 0,0 1 0,1 1 0,5-1 0,-3 1 0,5-2 0,-4 2 0,2-2 0,-4 0 0,-2 0 0,-2 0 0,0 1 0,1-1 0,-1 1 0,0-1 0,0 0 0,2 1 0,-1-1 0,1 1 0,-3-1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07.654"/>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06.523"/>
    </inkml:context>
    <inkml:brush xml:id="br0">
      <inkml:brushProperty name="width" value="0.05" units="cm"/>
      <inkml:brushProperty name="height" value="0.05" units="cm"/>
      <inkml:brushProperty name="color" value="#E71224"/>
    </inkml:brush>
  </inkml:definitions>
  <inkml:trace contextRef="#ctx0" brushRef="#br0">1 16 24575,'1'6'0,"0"-1"0,-1-3 0,0 0 0,0 1 0,0-1 0,0 1 0,0 1 0,0 0 0,0 2 0,0-3 0,0 6 0,0-5 0,2 5 0,-2-2 0,4 1 0,-3 0 0,1-2 0,1 2 0,-2-4 0,0 1 0,0 3 0,0-5 0,2 9 0,-1-8 0,-1 2 0,0-4 0,0 0 0,-1-2 0,1-3 0,-1 2 0,0-3 0</inkml:trace>
  <inkml:trace contextRef="#ctx0" brushRef="#br0" timeOffset="4346">104 14 24575,'0'5'0,"0"-1"0,0-2 0,1-1 0,-1 1 0,1-1 0,0 2 0,-1-1 0,1 0 0,0 0 0,-1 1 0,2-1 0,0 3 0,0-2 0,0 2 0,0-2 0,0 0 0,1 1 0,-2-2 0,2 2 0,-1-2 0,0 0 0,0 0 0,0 1 0,0 0 0,2 1 0,-2-1 0,1 1 0,0-2 0,2 4 0,-2-3 0,0 2 0,-1-2 0,1 2 0,0-2 0,1 1 0,-1 0 0,0 0 0,0 0 0,0 1 0,-1-3 0,2 2 0,-2-1 0,4 3 0,-5-3 0,4 2 0,-4-2 0,1 0 0,0-2 0,0 1 0,0-2 0,-1 0 0,0-2 0,-1-2 0,0-2 0,0-1 0,0-2 0,0-3 0,0 3 0,0-4 0,0-3 0,0 4 0,1-4 0,0 8 0,2-4 0,-2 5 0,2-5 0,-3 8 0,1-4 0,-1 6 0,0-4 0,1 4 0,-1-2 0,1 2 0,0 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30.635"/>
    </inkml:context>
    <inkml:brush xml:id="br0">
      <inkml:brushProperty name="width" value="0.05" units="cm"/>
      <inkml:brushProperty name="height" value="0.05" units="cm"/>
      <inkml:brushProperty name="color" value="#E71224"/>
    </inkml:brush>
  </inkml:definitions>
  <inkml:trace contextRef="#ctx0" brushRef="#br0">4 14 24575,'0'6'0,"0"2"0,0-4 0,0 1 0,0 0 0,0-1 0,0 2 0,0 3 0,0-4 0,0 7 0,0-1 0,0 0 0,1 12 0,-1-12 0,2 10 0,-1-12 0,0 4 0,-1-6 0,1 6 0,-1-7 0,1 4 0,0-3 0,0 2 0,1-4 0,-2 4 0,1-6 0,0 5 0,-1-4 0,1 3 0,-1-3 0,1 1 0,0 1 0,1 0 0,-2-2 0,1 1 0,-1 0 0,1 0 0,-1 1 0,1-2 0,-1 2 0,1 1 0,0 0 0,0 1 0,-1 0 0,0-1 0,0-2 0,0 1 0,0-4 0,0 3 0,0-1 0,1 1 0,-1-1 0,1 1 0,-1-2 0,0 2 0,0-2 0,1 3 0,-1-3 0,1 1 0,-1-2 0,0-1 0,-2-6 0,-3-3 0,-3-6 0,-1 1 0,4 5 0,3 2 0</inkml:trace>
  <inkml:trace contextRef="#ctx0" brushRef="#br0" timeOffset="3829">14 0 24575,'5'0'0,"1"0"0,-2 0 0,1 0 0,-2 0 0,2 0 0,0 0 0,0 0 0,0 0 0,3 0 0,-3 0 0,6 0 0,-5 1 0,9 2 0,-10-1 0,6 0 0,-8-1 0,6 0 0,-5 2 0,4-1 0,-5 0 0,1 1 0,-1-1 0,2 2 0,-2-1 0,3 5 0,-3-5 0,2 3 0,-3-2 0,0 4 0,0-2 0,-1 3 0,-1-4 0,0 2 0,0-2 0,0 6 0,0-5 0,0 3 0,0-4 0,0 0 0,0 0 0,0-1 0,-1 0 0,-1 4 0,-1-5 0,-2 4 0,2-4 0,-4 3 0,5-4 0,-5 0 0,4 0 0,-4-1 0,4 0 0,-8-1 0,7 0 0,-7 0 0,8 0 0,-4 0 0,5 1 0,-5-1 0,4 2 0,-5-1 0,4 0 0,-5 2 0,3-2 0,-5 2 0,6-2 0,-4 1 0,7-1 0,-3-1 0,3 0 0,0 0 0,1-1 0,0 0 0,3-2 0,2 2 0,3 0 0,1 1 0,0-1 0,2 0 0,-1 0 0,1 1 0,2 0 0,-3 0 0,5 0 0,-7 0 0,9 0 0,-9 0 0,6 0 0,-8 0 0,3 2 0,0 1 0,10 8 0,-6-5 0,11 9 0,-14-8 0,10 6 0,-11-8 0,6 4 0,-8-5 0,8 6 0,-6-4 0,7 6 0,-7-6 0,2 3 0,-6-5 0,3 2 0,-3-3 0,2 5 0,-1-4 0,0 2 0,-2-3 0,-1-1 0,1 1 0,-2-1 0,0 0 0,0 0 0,-1 0 0,2 2 0,-1-2 0,2 2 0,-2-1 0,2 1 0,-3-2 0,3 3 0,-2-3 0,0 1 0,-8-9 0,4 3 0,-8-11 0,7 10 0,0-2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13.213"/>
    </inkml:context>
    <inkml:brush xml:id="br0">
      <inkml:brushProperty name="width" value="0.05" units="cm"/>
      <inkml:brushProperty name="height" value="0.05" units="cm"/>
      <inkml:brushProperty name="color" value="#E71224"/>
    </inkml:brush>
  </inkml:definitions>
  <inkml:trace contextRef="#ctx0" brushRef="#br0">11 148 24575,'0'5'0,"0"-1"0,0-2 0,0 1 0,0-1 0,0 0 0,0 1 0,0 0 0,0 2 0,0-2 0,0 3 0,0-3 0,0 5 0,0-4 0,0 4 0,0-3 0,0 0 0,0 0 0,0 0 0,0-1 0,0 1 0,1-2 0,-1 2 0,1-1 0,-1 0 0,0 0 0,0-2 0,0 0 0,0 0 0,0 1 0,0-1 0,0 0 0,0 0 0,0 0 0,0 0 0,1 0 0,-1-1 0,1 1 0,-1 0 0,0 0 0,0 0 0,0 0 0,1 1 0,0-1 0,0 0 0,-1 0 0,0 0 0,1-1 0,0 0 0</inkml:trace>
  <inkml:trace contextRef="#ctx0" brushRef="#br0" timeOffset="1205">1 17 24575,'0'0'0</inkml:trace>
  <inkml:trace contextRef="#ctx0" brushRef="#br0" timeOffset="2698">125 3 24575,'0'7'0,"0"1"0,0 0 0,0-1 0,0 4 0,0-5 0,0 3 0,0 6 0,0-6 0,1 11 0,-1-9 0,1 0 0,0 4 0,1-9 0,0 11 0,0-7 0,0 6 0,-1-3 0,2-5 0,-2 1 0,0-6 0,0 2 0,-1-2 0,2 2 0,-1-2 0,0 2 0,-1-2 0,1 1 0,-1-2 0,2 5 0,-1-3 0,0 2 0,0-2 0,-1-1 0,0 3 0,0-3 0,0 2 0,0-3 0,1 1 0,0 0 0,0 1 0,-1-1 0,0 0 0,0-9 0,-2 1 0,0-11 0,-2 2 0,2 5 0,-1 2 0</inkml:trace>
  <inkml:trace contextRef="#ctx0" brushRef="#br0" timeOffset="4067">70 93 24575,'6'1'0,"2"0"0,-3-1 0,0 0 0,3 0 0,-1 0 0,0 0 0,9 0 0,-9 0 0,12 0 0,-13 0 0,3 0 0,-4 0 0,1 0 0,0 0 0,0 0 0,-3 0 0,0 0 0,-1 0 0,0 0 0,-1 0 0,0 0 0</inkml:trace>
  <inkml:trace contextRef="#ctx0" brushRef="#br0" timeOffset="5756">277 99 24575,'0'5'0,"0"1"0,0-2 0,0 0 0,0 0 0,0 1 0,0-1 0,0 1 0,0-2 0,1 5 0,0-3 0,1 6 0,-2-5 0,4 7 0,-4-7 0,3 9 0,-1-9 0,-1 5 0,0-8 0,0 4 0,-1-4 0,1 4 0,0-4 0,0 0 0,0-1 0,-1 3 0,1-3 0,-1 2 0,1-3 0,-1 1 0,0 0 0,0 0 0,0 0 0,0 0 0,0 0 0,1 0 0,-1 1 0,1-11 0,-1 7 0,0-7 0</inkml:trace>
  <inkml:trace contextRef="#ctx0" brushRef="#br0" timeOffset="6601">257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26.973"/>
    </inkml:context>
    <inkml:brush xml:id="br0">
      <inkml:brushProperty name="width" value="0.05" units="cm"/>
      <inkml:brushProperty name="height" value="0.05" units="cm"/>
      <inkml:brushProperty name="color" value="#E71224"/>
    </inkml:brush>
  </inkml:definitions>
  <inkml:trace contextRef="#ctx0" brushRef="#br0">22 109 24575,'4'0'0,"1"0"0,-3 0 0,0 0 0,2 0 0,-1 0 0,2 0 0,6 0 0,-5 0 0,8 0 0,-6 0 0,2 0 0,-3 0 0,4 0 0,7 0 0,-5 0 0,6-2 0,-13 1 0,3-3 0,-5 3 0,1-5 0,-3 3 0,0-1 0,-1 2 0,-1-2 0,1 1 0,-1-2 0,0 0 0,0 2 0,0-1 0,0 1 0,0 0 0,-3-1 0,-2 0 0,-1-2 0,1 2 0,-3-3 0,5 6 0,-7-5 0,7 6 0,-5-5 0,5 5 0,-4-4 0,4 2 0,-4-1 0,5 1 0,-4-1 0,4 2 0,-6-1 0,5 2 0,-6-1 0,5 1 0,-7 0 0,5 0 0,-6 1 0,7 0 0,-9 5 0,8-2 0,-3 3 0,3-3 0,3 1 0,-1-2 0,-2 3 0,5 0 0,-4-1 0,5 2 0,-1-1 0,1 1 0,0 4 0,0-6 0,1 9 0,0-9 0,2 8 0,-2-8 0,3 6 0,-3-6 0,4 5 0,-3-5 0,4 6 0,-3-6 0,5 12 0,-5-8 0,5 11 0,-4-12 0,4 5 0,-5-9 0,3 3 0,-1-5 0,0 1 0,-1-2 0,1 0 0,-1-1 0,1 1 0,-1-1 0,6 0 0,-2 0 0,14 0 0,-10 0 0,9 0 0,-8 0 0,1 0 0,-5 0 0,0 0 0,-3 0 0,3 0 0,-4 0 0,4-1 0,-4 1 0,2-1 0,-5 1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29.539"/>
    </inkml:context>
    <inkml:brush xml:id="br0">
      <inkml:brushProperty name="width" value="0.05" units="cm"/>
      <inkml:brushProperty name="height" value="0.05" units="cm"/>
      <inkml:brushProperty name="color" value="#E71224"/>
    </inkml:brush>
  </inkml:definitions>
  <inkml:trace contextRef="#ctx0" brushRef="#br0">116 7 24575,'-6'-1'0,"2"0"0,-1 1 0,3 0 0,-3 0 0,1 0 0,-1 0 0,2 0 0,-2-2 0,2 1 0,-4-1 0,4 2 0,-5 0 0,1 0 0,0 0 0,-3 0 0,6 0 0,-2 0 0,4 0 0,-3 3 0,3-1 0,-3 3 0,4-1 0,-1 2 0,0 1 0,1 2 0,-1-2 0,2 2 0,0-3 0,0 5 0,0-5 0,0 4 0,0-6 0,1 2 0,1-2 0,2 3 0,-1-5 0,3 2 0,-3-3 0,3 0 0,-3 0 0,2-1 0,-2 0 0,2 0 0,-3 0 0,6 0 0,-4 0 0,5 0 0,-3 0 0,4 0 0,-4 0 0,4 0 0,-1 2 0,2 0 0,3 6 0,-4-4 0,-1 5 0,-4-5 0,-2 1 0,1-2 0,-2 2 0,-1-3 0,0 4 0,-1-4 0,0 1 0,0 0 0,0 1 0,0-1 0,0 3 0,0-3 0,0 1 0,0-2 0,0 4 0,0-3 0,0 4 0,-1-3 0,-1 3 0,-1-3 0,-2 2 0,1-3 0,-3 2 0,2-2 0,-3 1 0,3-2 0,-3 2 0,4-3 0,-4 1 0,3-2 0,-3 0 0,3 0 0,1 0 0,-1 0 0,1 0 0,-2 0 0,-2 0 0,3 0 0,-1 0 0,2-1 0,0 0 0,1-2 0,-1 1 0,3 0 0,0 0 0,-1 0 0,2 1 0,-2 0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30.876"/>
    </inkml:context>
    <inkml:brush xml:id="br0">
      <inkml:brushProperty name="width" value="0.05" units="cm"/>
      <inkml:brushProperty name="height" value="0.05" units="cm"/>
      <inkml:brushProperty name="color" value="#E71224"/>
    </inkml:brush>
  </inkml:definitions>
  <inkml:trace contextRef="#ctx0" brushRef="#br0">1 1 24575,'0'6'0,"0"-1"0,0-1 0,0 0 0,0 1 0,0 0 0,0 0 0,0 3 0,0 8 0,0-5 0,0 6 0,0-10 0,0 7 0,0-4 0,0 12 0,0-11 0,0 9 0,0-14 0,0 3 0,0-6 0,0-1 0,0-1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2:31.605"/>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38.169"/>
    </inkml:context>
    <inkml:brush xml:id="br0">
      <inkml:brushProperty name="width" value="0.05" units="cm"/>
      <inkml:brushProperty name="height" value="0.05" units="cm"/>
      <inkml:brushProperty name="color" value="#E71224"/>
    </inkml:brush>
  </inkml:definitions>
  <inkml:trace contextRef="#ctx0" brushRef="#br0">0 1 24575,'0'6'0,"0"1"0,0-1 0,0 0 0,0 1 0,0 0 0,0-1 0,0 3 0,0-3 0,0 13 0,0-9 0,0 10 0,0-7 0,0-3 0,0 7 0,1-11 0,0 7 0,1-10 0,-1 7 0,0-4 0,-1 2 0,1-2 0,0 6 0,0 0 0,0 4 0,0-2 0,-1 0 0,3-5 0,-3 3 0,1-7 0,0 2 0,0-4 0,1 1 0,0-2 0,-2 0 0,1 1 0,-1-1 0,0 0 0,0 0 0,0 0 0,0 0 0,0 1 0,0-1 0,1-1 0,-1 1 0,2-2 0,-1 1 0,1-1 0,0-1 0,0 0 0,1-3 0,-2 1 0,1-1 0,0-1 0,1 0 0,1 1 0,2-2 0,0 5 0,11-2 0,-6 3 0,17 0 0,-17 0 0,13 0 0,-17 2 0,6-2 0,-9 1 0,2-1 0,-4 0 0,0 0 0,-1 1 0,2-1 0,-1 2 0,1-2 0,-10-4 0,4 1 0,-5-2 0,5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40.678"/>
    </inkml:context>
    <inkml:brush xml:id="br0">
      <inkml:brushProperty name="width" value="0.05" units="cm"/>
      <inkml:brushProperty name="height" value="0.05" units="cm"/>
      <inkml:brushProperty name="color" value="#E71224"/>
    </inkml:brush>
  </inkml:definitions>
  <inkml:trace contextRef="#ctx0" brushRef="#br0">156 8 24575,'-4'-1'0,"-1"0"0,2 1 0,0 0 0,-1 0 0,0 0 0,-1 0 0,-3-1 0,0-1 0,-1 1 0,-1 0 0,6 1 0,-1 0 0,2 0 0,0 0 0,-1 0 0,-2 0 0,-4 0 0,1 1 0,0 0 0,-1 3 0,1 0 0,0 0 0,3-1 0,3 2 0,1-1 0,1 4 0,1-2 0,0 2 0,0-3 0,0 4 0,0-5 0,0 6 0,0-6 0,0 4 0,1-6 0,4 5 0,-1-4 0,3 3 0,-2-4 0,5 3 0,-4-3 0,8 3 0,-9-5 0,7 1 0,-8-1 0,4 0 0,-6 0 0,6 0 0,-5 0 0,6 0 0,-6 0 0,4 0 0,-4 0 0,4-2 0,-4 0 0,6-3 0,-6 2 0,7-6 0,-6 6 0,3-6 0,-4 6 0,1-4 0,-2 3 0,1-5 0,-3 3 0,1-6 0,-1 6 0,0-4 0,0 5 0,0-1 0,0 3 0,0-1 0,0 2 0,0 1 0,0 5 0,0 1 0,0 3 0,0-3 0,0 0 0,0 3 0,0-2 0,0 5 0,0-3 0,0-1 0,0 0 0,0-3 0,0 2 0,0 0 0,0 0 0,0 1 0,0 0 0,0 0 0,0-3 0,0 3 0,0-5 0,0 3 0,0-4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42.953"/>
    </inkml:context>
    <inkml:brush xml:id="br0">
      <inkml:brushProperty name="width" value="0.05" units="cm"/>
      <inkml:brushProperty name="height" value="0.05" units="cm"/>
      <inkml:brushProperty name="color" value="#E71224"/>
    </inkml:brush>
  </inkml:definitions>
  <inkml:trace contextRef="#ctx0" brushRef="#br0">4 170 24575,'0'4'0,"0"1"0,0-3 0,0 0 0,0 0 0,0 1 0,0-1 0,0 3 0,0-2 0,1 4 0,-1-3 0,1 1 0,-1-1 0,0-1 0,1 2 0,-1-3 0,1 5 0,-1-3 0,0 1 0,0 1 0,0-4 0,1 3 0,0-2 0,0 4 0,-1-5 0,0 4 0,1-4 0,-1 3 0,1-3 0,-1 3 0,0-3 0,0 2 0,0-1 0,0 1 0,0-2 0,0 2 0,0-2 0,0 1 0,0-1 0,0 2 0,0-2 0,0 0 0,0 0 0,0 0 0,0 0 0,-3-11 0,0 3 0,0-6 0,0 7 0</inkml:trace>
  <inkml:trace contextRef="#ctx0" brushRef="#br0" timeOffset="2968">45 233 24575,'3'-4'0,"0"1"0,1 1 0,-2-1 0,2 1 0,-2 0 0,1 0 0,-1 0 0,2-2 0,-1 2 0,4-6 0,-4 7 0,4-4 0,-5 3 0,4 0 0,-4 0 0,3 0 0,-2 2 0,1-2 0,2 0 0,-2 0 0,3 0 0,-4 2 0,2 0 0,-2 0 0,2 0 0,-2 0 0,2 0 0,-3 0 0,2 0 0,-2 0 0,2 4 0,-1-2 0,0 5 0,-1-5 0,-2 5 0,2-4 0,-2 6 0,2-5 0,-2 4 0,0-4 0,0 5 0,0-6 0,0 9 0,0-9 0,0 7 0,0-7 0,0 6 0,0-6 0,0 4 0,0-4 0,0 1 0,0-1 0,0-1 0,0 0 0,0 1 0,0-1 0,0 1 0,0 0 0,0-1 0,0 0 0,0-1 0,0 0 0</inkml:trace>
  <inkml:trace contextRef="#ctx0" brushRef="#br0" timeOffset="5167">275 1 24575,'0'5'0,"0"-1"0,0-1 0,0 0 0,0 2 0,0-2 0,0 2 0,0 2 0,0 1 0,1-2 0,0 1 0,1-1 0,-2-2 0,2 5 0,-2-5 0,2 4 0,-1 1 0,1 0 0,-1 4 0,0-6 0,0 2 0,-1-7 0,2 7 0,-1-5 0,1 6 0,-2-6 0,1 6 0,1-4 0,-1 5 0,0-6 0,0 3 0,1 5 0,-1-5 0,0 5 0,-1-11 0,0 3 0,1 7 0,0-5 0,0 7 0,-1-9 0,1-2 0,-1 1 0,1-2 0,0 6 0,-1-4 0,2 5 0,-2-6 0,1 2 0,-1-2 0,0 0 0,0-1 0,-3-10 0,0 2 0,-3-12 0,4 11 0,-1-1 0</inkml:trace>
  <inkml:trace contextRef="#ctx0" brushRef="#br0" timeOffset="7581">197 77 24575,'6'0'0,"-2"0"0,1 0 0,-1 0 0,1 0 0,0 0 0,0 0 0,4 0 0,-4 0 0,5 0 0,-7 0 0,3 0 0,-1 0 0,1 0 0,2 0 0,-4 0 0,5 0 0,-5 0 0,2 0 0,-2 0 0,-1 0 0,-1 0 0,3 0 0,-2 0 0,2 0 0,-1 0 0,-1 0 0,-1 0 0,1 0 0,0 0 0,1 0 0,-1 0 0,0 0 0,-1 0 0,0 0 0,0 0 0,0 0 0,0 0 0,0-1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53.366"/>
    </inkml:context>
    <inkml:brush xml:id="br0">
      <inkml:brushProperty name="width" value="0.05" units="cm"/>
      <inkml:brushProperty name="height" value="0.05" units="cm"/>
      <inkml:brushProperty name="color" value="#E71224"/>
    </inkml:brush>
  </inkml:definitions>
  <inkml:trace contextRef="#ctx0" brushRef="#br0">1 15 24575,'0'5'0,"0"1"0,0-4 0,0 2 0,0-2 0,0 1 0,0 1 0,0 0 0,0 1 0,0-2 0,0 3 0,0-3 0,0 1 0,0-1 0,0 0 0,0 0 0,1 1 0,-1-1 0,2 1 0,-1-1 0,2 1 0,-2-1 0,1-1 0,-2 1 0,3 1 0,-1 0 0,1 1 0,-2-2 0,1 2 0,-1-2 0,2 2 0,-1-4 0,0 2 0,0-2 0,0 0 0,0 0 0,-1 0 0,1-1 0,0 1 0,0-1 0,2 1 0,-2-1 0,2 0 0,-1 0 0,2 0 0,-2 0 0,3 0 0,-3 0 0,3-4 0,-3 2 0,4-6 0,-6 5 0,5-6 0,-5 5 0,4-7 0,-4 6 0,4-3 0,-4 2 0,4-1 0,-4 2 0,3-5 0,-3 4 0,2-2 0,-3 3 0,1 0 0,0 2 0,0-4 0,1 3 0,-2-2 0,1 4 0,-1-2 0,0 2 0,0-1 0,0 0 0,0 3 0,0 4 0,0 0 0,0 3 0,-1-2 0,1 2 0,-2-2 0,1 3 0,1-3 0,-3 3 0,2-2 0,-2 5 0,1-5 0,-1 8 0,2-8 0,-1 7 0,1-9 0,0 6 0,1-7 0,0 6 0,0-6 0,0 2 0,0-3 0,0 2 0,0-2 0,0 1 0,0-1 0,0-1 0,-1-7 0,1 0 0,-1-1 0,1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0:57.196"/>
    </inkml:context>
    <inkml:brush xml:id="br0">
      <inkml:brushProperty name="width" value="0.05" units="cm"/>
      <inkml:brushProperty name="height" value="0.05" units="cm"/>
      <inkml:brushProperty name="color" value="#E71224"/>
    </inkml:brush>
  </inkml:definitions>
  <inkml:trace contextRef="#ctx0" brushRef="#br0">131 5 24575,'-2'-3'0,"0"1"0,0 2 0,-1 0 0,1 0 0,0 0 0,0 0 0,-1 0 0,1 0 0,0 0 0,-1 0 0,0 0 0,1 0 0,-2 0 0,2 0 0,0 0 0,-4 0 0,3 0 0,-5 0 0,5 0 0,-2 0 0,1 0 0,-1 0 0,1 0 0,-4 0 0,4 1 0,-2 1 0,3 0 0,-3 2 0,3-1 0,-3 1 0,4-1 0,-1 1 0,0-1 0,-2 4 0,3-1 0,-1 1 0,3-3 0,0 3 0,0-4 0,0 2 0,0-2 0,2 2 0,-1-2 0,6 3 0,-4-4 0,7 0 0,-6-2 0,7 0 0,-6 0 0,3 0 0,-4 0 0,2 0 0,-3 0 0,3 0 0,-2 0 0,3-1 0,-3 0 0,2 0 0,-3 1 0,3 0 0,-3 0 0,2 0 0,-2 0 0,0 0 0,-1 1 0,1 2 0,-1-1 0,2 2 0,-3-1 0,2 1 0,0-2 0,-1 3 0,0-5 0,0 5 0,0-3 0,0 2 0,-2-1 0,1 1 0,-1-2 0,0 2 0,0-1 0,0 1 0,0-1 0,0 0 0,0-1 0,0 0 0,0 0 0,0 0 0,0 1 0,0-1 0,0 0 0,-2 0 0,0-1 0,-1 1 0,1-1 0,0 1 0,0 0 0,-1-2 0,0 2 0,-1-2 0,1 2 0,-1-2 0,1 1 0,0-1 0,0 0 0,0 0 0,0 0 0,1 0 0,-1 0 0,0 0 0,0 0 0,1 0 0,0 0 0,0 0 0,-1 0 0,1 0 0,-1 0 0,0 0 0,0 0 0,1 0 0,-1 0 0,0 0 0,-1 0 0,1 0 0,-2 0 0,2 0 0,-1 0 0,2 0 0,-1 0 0,0 0 0,-1 0 0,2 0 0,-2 0 0,2 0 0,1-1 0,-1 1 0,2-2 0,-1 1 0,1-1 0,0 0 0,0 0 0,0-1 0,0 1 0,0 0 0,0 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04.203"/>
    </inkml:context>
    <inkml:brush xml:id="br0">
      <inkml:brushProperty name="width" value="0.05" units="cm"/>
      <inkml:brushProperty name="height" value="0.05" units="cm"/>
      <inkml:brushProperty name="color" value="#E71224"/>
    </inkml:brush>
  </inkml:definitions>
  <inkml:trace contextRef="#ctx0" brushRef="#br0">16 42 24575,'2'-5'0,"0"2"0,1 1 0,-1 1 0,0 0 0,0-1 0,1 0 0,-1 1 0,1-1 0,1 1 0,-1 0 0,4-3 0,-2 3 0,2-3 0,-1 2 0,0 1 0,-1-1 0,0 0 0,4 0 0,-4 1 0,4 0 0,-6 1 0,1 0 0,-2 0 0,2 0 0,-2 0 0,2 0 0,-1 0 0,0 0 0,0 0 0,1 1 0,-1-1 0,2 3 0,-2-1 0,1 1 0,-2-1 0,1 0 0,-3 1 0,3 0 0,-2-2 0,2 4 0,-2-3 0,1 3 0,-1-3 0,0 3 0,0-3 0,0 3 0,0-2 0,0 1 0,-1-1 0,0 3 0,0-3 0,0 6 0,0-6 0,0 4 0,0-2 0,0-1 0,-1 2 0,-2 0 0,0 0 0,0-1 0,1-1 0,-1-1 0,1 1 0,-1 1 0,0-2 0,-1 3 0,1-3 0,-2 3 0,2-3 0,-2 3 0,2-3 0,-2 2 0,2-2 0,-2 0 0,2-1 0,-2 1 0,2-1 0,-3 0 0,3 0 0,-3 2 0,4-2 0,-3 2 0,1-2 0,-3 3 0,2-3 0,-4 5 0,4-4 0,-3 4 0,5-4 0,-1 2 0,1-1 0,-1 0 0,2 0 0,-4 2 0,3-2 0,-2 2 0,2-2 0,0 1 0,0 0 0,0-1 0,1 0 0,0-2 0,2-2 0,1-3 0,1 0 0,0 0 0,1-1 0,1 0 0,1 0 0,0 0 0,0 1 0,0-1 0,0 2 0,0-2 0,0 1 0,0-1 0,4 2 0,-2-1 0,7 0 0,-6 0 0,3-1 0,-5 3 0,3-3 0,-3 4 0,6-2 0,-5 2 0,4 0 0,-6 0 0,3 0 0,-3 0 0,6 0 0,-5 0 0,5 0 0,-6 0 0,4 0 0,-3 0 0,6 0 0,-7 1 0,7 0 0,-7 2 0,7-1 0,-8-1 0,8 3 0,-7-3 0,4 3 0,-5-2 0,2 1 0,-3-2 0,0 1 0,-3-2 0,0 2 0,-1 2 0,1-2 0,0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2T05:51:06.715"/>
    </inkml:context>
    <inkml:brush xml:id="br0">
      <inkml:brushProperty name="width" value="0.05" units="cm"/>
      <inkml:brushProperty name="height" value="0.05" units="cm"/>
      <inkml:brushProperty name="color" value="#E71224"/>
    </inkml:brush>
  </inkml:definitions>
  <inkml:trace contextRef="#ctx0" brushRef="#br0">0 1 24575,'0'6'0,"0"0"0,0 0 0,0-2 0,0 3 0,0-2 0,0 1 0,0-1 0,0 0 0,0 10 0,0-8 0,0 10 0,0-12 0,0 5 0,0-6 0,0 5 0,0-4 0,1 3 0,0-4 0,0 2 0,0-4 0,-1 2 0,1-1 0,-1 1 0,0-1 0,1 0 0,-1-1 0,1 1 0,-1 0 0,0 0 0,0-1 0,0 0 0,0-1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35823-FDB3-EF45-B001-261EF0081DAE}" type="datetimeFigureOut">
              <a:rPr lang="en-US" smtClean="0"/>
              <a:t>3/22/19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23412-55D7-8A42-88B5-A10770D8B912}" type="slidenum">
              <a:rPr lang="en-US" smtClean="0"/>
              <a:t>‹#›</a:t>
            </a:fld>
            <a:endParaRPr lang="en-US"/>
          </a:p>
        </p:txBody>
      </p:sp>
    </p:spTree>
    <p:extLst>
      <p:ext uri="{BB962C8B-B14F-4D97-AF65-F5344CB8AC3E}">
        <p14:creationId xmlns:p14="http://schemas.microsoft.com/office/powerpoint/2010/main" val="110216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ch.org.au/clinicalguide/guideli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ptodate.com/contents/management-of-type-1-diabetes-mellitus-in-children-and-adolescents/abstract/14,1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ptodate.com/contents/management-of-type-1-diabetes-mellitus-in-children-and-adolescents/abstract/24,25"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uptodate.com/contents/management-of-type-1-diabetes-mellitus-in-children-and-adolescents/abstract/32-34"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Radical_(chemistr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Viscosity" TargetMode="External"/><Relationship Id="rId5" Type="http://schemas.openxmlformats.org/officeDocument/2006/relationships/hyperlink" Target="https://en.wikipedia.org/wiki/Erythrocyte_aggregation" TargetMode="External"/><Relationship Id="rId4" Type="http://schemas.openxmlformats.org/officeDocument/2006/relationships/hyperlink" Target="https://en.wikipedia.org/wiki/Cell_membran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1</a:t>
            </a:fld>
            <a:endParaRPr lang="en-US"/>
          </a:p>
        </p:txBody>
      </p:sp>
    </p:spTree>
    <p:extLst>
      <p:ext uri="{BB962C8B-B14F-4D97-AF65-F5344CB8AC3E}">
        <p14:creationId xmlns:p14="http://schemas.microsoft.com/office/powerpoint/2010/main" val="375583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Diabetes Mellitus is derived from the Greek word meaning to siphon or pass through &amp; the Latin word Mellitus honeyed or sweet, therefore they thought the excess glucose passed through the blood into the urine. </a:t>
            </a:r>
          </a:p>
          <a:p>
            <a:pPr lvl="0"/>
            <a:endParaRPr lang="en-AU" dirty="0"/>
          </a:p>
          <a:p>
            <a:r>
              <a:rPr lang="en-AU" dirty="0"/>
              <a:t>The incidence of childhood T1DM varies worldwide, ranging from 0.1 to 65 per 100,000 children younger than the age of 15 years</a:t>
            </a:r>
          </a:p>
          <a:p>
            <a:r>
              <a:rPr lang="en-AU" dirty="0"/>
              <a:t> The age of presentation has a bimodal distribution with peaks at four to six years of age and between 10 and 14 years of age </a:t>
            </a:r>
          </a:p>
          <a:p>
            <a:endParaRPr lang="en-AU" dirty="0"/>
          </a:p>
          <a:p>
            <a:r>
              <a:rPr lang="en-AU" dirty="0"/>
              <a:t>Although there appears to be no overall gender difference in the incidence of childhood T1DM, in select populations (</a:t>
            </a:r>
            <a:r>
              <a:rPr lang="en-AU" dirty="0" err="1"/>
              <a:t>eg</a:t>
            </a:r>
            <a:r>
              <a:rPr lang="en-AU" dirty="0"/>
              <a:t>, European adolescents), there seems to be an increased risk for males (3:2 male to female ratio). </a:t>
            </a:r>
          </a:p>
          <a:p>
            <a:pPr lvl="0"/>
            <a:endParaRPr lang="en-AU" dirty="0"/>
          </a:p>
          <a:p>
            <a:pPr lvl="0"/>
            <a:endParaRPr lang="en-AU" dirty="0"/>
          </a:p>
          <a:p>
            <a:pPr lvl="0"/>
            <a:endParaRPr lang="en-AU" dirty="0"/>
          </a:p>
          <a:p>
            <a:pPr lvl="0"/>
            <a:endParaRPr lang="en-AU" dirty="0"/>
          </a:p>
          <a:p>
            <a:pPr lvl="0"/>
            <a:endParaRPr lang="en-AU" dirty="0"/>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10</a:t>
            </a:fld>
            <a:endParaRPr lang="en-US"/>
          </a:p>
        </p:txBody>
      </p:sp>
    </p:spTree>
    <p:extLst>
      <p:ext uri="{BB962C8B-B14F-4D97-AF65-F5344CB8AC3E}">
        <p14:creationId xmlns:p14="http://schemas.microsoft.com/office/powerpoint/2010/main" val="401950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a:p>
            <a:r>
              <a:rPr lang="en-AU" dirty="0"/>
              <a:t>Type 1 diabetes mellitus results from autoimmune destruction of the insulin-producing beta cells in the islets of Langerhans. This process occurs in genetically susceptible subjects, is probably triggered by one or more environmental agents, these environmental factors are largely unknown but thought to be viral, dietary and/or chemical. </a:t>
            </a:r>
          </a:p>
          <a:p>
            <a:pPr lvl="0"/>
            <a:endParaRPr lang="en-AU" dirty="0"/>
          </a:p>
          <a:p>
            <a:pPr lvl="0"/>
            <a:endParaRPr lang="en-AU" dirty="0"/>
          </a:p>
          <a:p>
            <a:pPr lvl="0"/>
            <a:endParaRPr lang="en-AU" dirty="0"/>
          </a:p>
          <a:p>
            <a:pPr lvl="0"/>
            <a:r>
              <a:rPr lang="en-AU" dirty="0"/>
              <a:t>Genetic markers for type 1A diabetes are present from birth, immune markers are detectable after the onset of the autoimmune process, and metabolic markers can be detected with sensitive tests once enough beta cell damage has occurred, but before the onset of symptomatic </a:t>
            </a:r>
            <a:r>
              <a:rPr lang="en-AU" dirty="0" err="1"/>
              <a:t>hyperglycemia</a:t>
            </a:r>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11</a:t>
            </a:fld>
            <a:endParaRPr lang="en-US"/>
          </a:p>
        </p:txBody>
      </p:sp>
    </p:spTree>
    <p:extLst>
      <p:ext uri="{BB962C8B-B14F-4D97-AF65-F5344CB8AC3E}">
        <p14:creationId xmlns:p14="http://schemas.microsoft.com/office/powerpoint/2010/main" val="90573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lvl="0"/>
            <a:r>
              <a:rPr lang="en-AU" dirty="0"/>
              <a:t>There are distinct stages of T1D. </a:t>
            </a:r>
          </a:p>
          <a:p>
            <a:pPr lvl="0"/>
            <a:r>
              <a:rPr lang="en-AU" dirty="0"/>
              <a:t>T1D starts with a genetic predisposition—gene(s) that put you at higher risk. Risk for people in the general population is about 1 in 300. If you have a family member with T1D, your risk is 1 in 20</a:t>
            </a:r>
          </a:p>
          <a:p>
            <a:pPr lvl="0"/>
            <a:endParaRPr lang="en-AU" dirty="0"/>
          </a:p>
          <a:p>
            <a:pPr lvl="0"/>
            <a:r>
              <a:rPr lang="en-AU" dirty="0"/>
              <a:t>The first two stages can be identified by </a:t>
            </a:r>
            <a:r>
              <a:rPr lang="en-AU" dirty="0" err="1"/>
              <a:t>TrialNet</a:t>
            </a:r>
            <a:r>
              <a:rPr lang="en-AU" dirty="0"/>
              <a:t> screening prior to symptoms. </a:t>
            </a:r>
          </a:p>
          <a:p>
            <a:pPr>
              <a:lnSpc>
                <a:spcPct val="110000"/>
              </a:lnSpc>
            </a:pPr>
            <a:r>
              <a:rPr lang="en-AU" u="sng" dirty="0">
                <a:latin typeface="Arial" panose="020B0604020202020204" pitchFamily="34" charset="0"/>
                <a:cs typeface="Arial" panose="020B0604020202020204" pitchFamily="34" charset="0"/>
              </a:rPr>
              <a:t>Stage </a:t>
            </a:r>
            <a:r>
              <a:rPr lang="en-AU" dirty="0">
                <a:latin typeface="Arial" panose="020B0604020202020204" pitchFamily="34" charset="0"/>
                <a:cs typeface="Arial" panose="020B0604020202020204" pitchFamily="34" charset="0"/>
              </a:rPr>
              <a:t>1. Multiple islet antibodies, normal blood glucose, and </a:t>
            </a:r>
          </a:p>
          <a:p>
            <a:pPr>
              <a:lnSpc>
                <a:spcPct val="110000"/>
              </a:lnSpc>
            </a:pPr>
            <a:r>
              <a:rPr lang="en-AU" dirty="0">
                <a:latin typeface="Arial" panose="020B0604020202020204" pitchFamily="34" charset="0"/>
                <a:cs typeface="Arial" panose="020B0604020202020204" pitchFamily="34" charset="0"/>
              </a:rPr>
              <a:t>	pre-symptomatic.</a:t>
            </a:r>
          </a:p>
          <a:p>
            <a:pPr>
              <a:lnSpc>
                <a:spcPct val="110000"/>
              </a:lnSpc>
            </a:pPr>
            <a:r>
              <a:rPr lang="en-AU" u="sng" dirty="0">
                <a:latin typeface="Arial" panose="020B0604020202020204" pitchFamily="34" charset="0"/>
                <a:cs typeface="Arial" panose="020B0604020202020204" pitchFamily="34" charset="0"/>
              </a:rPr>
              <a:t>Stage </a:t>
            </a:r>
            <a:r>
              <a:rPr lang="en-AU" dirty="0">
                <a:latin typeface="Arial" panose="020B0604020202020204" pitchFamily="34" charset="0"/>
                <a:cs typeface="Arial" panose="020B0604020202020204" pitchFamily="34" charset="0"/>
              </a:rPr>
              <a:t>2. Multiple islet antibodies, raised blood glucose, and </a:t>
            </a:r>
          </a:p>
          <a:p>
            <a:pPr>
              <a:lnSpc>
                <a:spcPct val="110000"/>
              </a:lnSpc>
            </a:pPr>
            <a:r>
              <a:rPr lang="en-AU" dirty="0">
                <a:latin typeface="Arial" panose="020B0604020202020204" pitchFamily="34" charset="0"/>
                <a:cs typeface="Arial" panose="020B0604020202020204" pitchFamily="34" charset="0"/>
              </a:rPr>
              <a:t>	pre-symptomatic.</a:t>
            </a:r>
          </a:p>
          <a:p>
            <a:pPr>
              <a:lnSpc>
                <a:spcPct val="110000"/>
              </a:lnSpc>
            </a:pPr>
            <a:endParaRPr lang="en-AU" u="sng" dirty="0">
              <a:latin typeface="Arial" panose="020B0604020202020204" pitchFamily="34" charset="0"/>
              <a:cs typeface="Arial" panose="020B0604020202020204" pitchFamily="34" charset="0"/>
            </a:endParaRPr>
          </a:p>
          <a:p>
            <a:pPr>
              <a:lnSpc>
                <a:spcPct val="110000"/>
              </a:lnSpc>
            </a:pPr>
            <a:r>
              <a:rPr lang="en-AU" u="sng" dirty="0">
                <a:latin typeface="Arial" panose="020B0604020202020204" pitchFamily="34" charset="0"/>
                <a:cs typeface="Arial" panose="020B0604020202020204" pitchFamily="34" charset="0"/>
              </a:rPr>
              <a:t>Stage 3</a:t>
            </a:r>
            <a:r>
              <a:rPr lang="en-AU" dirty="0">
                <a:latin typeface="Arial" panose="020B0604020202020204" pitchFamily="34" charset="0"/>
                <a:cs typeface="Arial" panose="020B0604020202020204" pitchFamily="34" charset="0"/>
              </a:rPr>
              <a:t>. Islet autoimmunity, raised blood glucose, and symptomatic.</a:t>
            </a:r>
          </a:p>
          <a:p>
            <a:pPr>
              <a:lnSpc>
                <a:spcPct val="110000"/>
              </a:lnSpc>
            </a:pPr>
            <a:r>
              <a:rPr lang="en-AU" u="sng" dirty="0">
                <a:latin typeface="Arial" panose="020B0604020202020204" pitchFamily="34" charset="0"/>
                <a:cs typeface="Arial" panose="020B0604020202020204" pitchFamily="34" charset="0"/>
              </a:rPr>
              <a:t>Stage 4.</a:t>
            </a:r>
            <a:r>
              <a:rPr lang="en-AU" dirty="0">
                <a:latin typeface="Arial" panose="020B0604020202020204" pitchFamily="34" charset="0"/>
                <a:cs typeface="Arial" panose="020B0604020202020204" pitchFamily="34" charset="0"/>
              </a:rPr>
              <a:t> Long standing type 1 diabetes. </a:t>
            </a:r>
          </a:p>
          <a:p>
            <a:pPr lvl="0"/>
            <a:endParaRPr lang="en-AU" dirty="0"/>
          </a:p>
          <a:p>
            <a:r>
              <a:rPr lang="en-AU" dirty="0"/>
              <a:t>This diagram is from ‘Trial Net” The </a:t>
            </a:r>
            <a:r>
              <a:rPr lang="en-AU" dirty="0" err="1"/>
              <a:t>TrialNet</a:t>
            </a:r>
            <a:r>
              <a:rPr lang="en-AU" dirty="0"/>
              <a:t> family is made up of physicians, scientists and healthcare teams at the forefront of type 1 diabetes research. They are the  largest international network of T1D researchers in the world.</a:t>
            </a:r>
          </a:p>
          <a:p>
            <a:pPr lvl="0"/>
            <a:endParaRPr lang="en-AU" dirty="0"/>
          </a:p>
          <a:p>
            <a:pPr lvl="0"/>
            <a:r>
              <a:rPr lang="en-AU" dirty="0"/>
              <a:t>The goal is to identify the disease in its earliest stage and stop disease progression by preserving beta cell production.</a:t>
            </a:r>
          </a:p>
          <a:p>
            <a:pPr lvl="0"/>
            <a:endParaRPr lang="en-AU" dirty="0"/>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12</a:t>
            </a:fld>
            <a:endParaRPr lang="en-US"/>
          </a:p>
        </p:txBody>
      </p:sp>
    </p:spTree>
    <p:extLst>
      <p:ext uri="{BB962C8B-B14F-4D97-AF65-F5344CB8AC3E}">
        <p14:creationId xmlns:p14="http://schemas.microsoft.com/office/powerpoint/2010/main" val="366427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course of the development of type 1 diabetes. Genetic markers are present from birth, immune markers first appear at the time of the environmental triggering events, and sensitive metabolic markers of deficient insulin secretion begin to appear soon after the onset of beta cell dysfunction. However, clinically evident type 1 diabetes does not occur until there has been a much greater loss of functioning beta cell mass.</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13</a:t>
            </a:fld>
            <a:endParaRPr lang="en-US"/>
          </a:p>
        </p:txBody>
      </p:sp>
    </p:spTree>
    <p:extLst>
      <p:ext uri="{BB962C8B-B14F-4D97-AF65-F5344CB8AC3E}">
        <p14:creationId xmlns:p14="http://schemas.microsoft.com/office/powerpoint/2010/main" val="275602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AU" dirty="0"/>
              <a:t>Diagnostic criteria for all types of diabetes in children and adolescents are based on laboratory measurement of plasma glucose levels (BGL) and the presence or absence of symptoms. </a:t>
            </a:r>
          </a:p>
          <a:p>
            <a:pPr lvl="0"/>
            <a:r>
              <a:rPr lang="en-AU" dirty="0"/>
              <a:t>Finger prick BGL testing should not be used to diagnose diabetes</a:t>
            </a:r>
            <a:r>
              <a:rPr lang="en-AU" b="1" dirty="0"/>
              <a:t>. </a:t>
            </a:r>
            <a:r>
              <a:rPr lang="en-AU" dirty="0"/>
              <a:t>A marked elevation of the BGL confirms a possible diagnosis, including a random plasma glucose concentration ≥11.1 mmol/L (200 mg/dl) or fasting plasma glucose ≥7.0 mmol/l (≥126 mg/dl). (ISPAD Clinical Consensus Practical Guidelines 2018; WHO, 2018). </a:t>
            </a:r>
          </a:p>
          <a:p>
            <a:pPr lvl="0"/>
            <a:r>
              <a:rPr lang="en-AU" dirty="0"/>
              <a:t>The diagnosis of diabetes should not be based on single plasma BGL in the absence of overt symptoms. If the diagnosis is in doubt, continued observation with fasting and/or 2 hour post- prandial BGLs and/or an oral glucose tolerance test (OGTT) may be required. However, an OGTT is not preferential and should not be performed if diabetes can be diagnosed using fasting, random or post-prandial criteria as excessive </a:t>
            </a:r>
            <a:r>
              <a:rPr lang="en-AU" dirty="0" err="1"/>
              <a:t>hyperglycemia</a:t>
            </a:r>
            <a:r>
              <a:rPr lang="en-AU" dirty="0"/>
              <a:t> can result. (ISPAD Clinical Consensus Practical Guidelines 2018; WHO, 2018). </a:t>
            </a:r>
          </a:p>
          <a:p>
            <a:pPr lvl="0"/>
            <a:r>
              <a:rPr lang="en-AU" dirty="0"/>
              <a:t>All patients presenting with a BGL ≥11.1 mmol/L (200 mg/dl) should have blood ketones tested on a capillary sample using a blood glucose machine (RCH Melbourne, Clinical Guideline, 2018).</a:t>
            </a:r>
          </a:p>
          <a:p>
            <a:pPr lvl="0"/>
            <a:r>
              <a:rPr lang="en-AU" dirty="0"/>
              <a:t>If significant ketones are present in blood, (&gt;0.6mmol/L) assess for acidosis (venous blood gas). To determine further management see </a:t>
            </a:r>
            <a:r>
              <a:rPr lang="en-AU" u="sng" dirty="0"/>
              <a:t>Diabetic Ketoacidosis: </a:t>
            </a:r>
            <a:r>
              <a:rPr lang="en-AU" u="sng" dirty="0">
                <a:hlinkClick r:id="rId3"/>
              </a:rPr>
              <a:t>https://www.rch.org.au/clinicalguide/guideline</a:t>
            </a:r>
            <a:r>
              <a:rPr lang="en-AU" u="sng" dirty="0"/>
              <a:t> </a:t>
            </a:r>
            <a:r>
              <a:rPr lang="en-AU" dirty="0"/>
              <a:t>Treatment is urgent if ketones are present and the child should be referred the same day to avoid the development of ketoacidosis.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14</a:t>
            </a:fld>
            <a:endParaRPr lang="en-US"/>
          </a:p>
        </p:txBody>
      </p:sp>
    </p:spTree>
    <p:extLst>
      <p:ext uri="{BB962C8B-B14F-4D97-AF65-F5344CB8AC3E}">
        <p14:creationId xmlns:p14="http://schemas.microsoft.com/office/powerpoint/2010/main" val="164511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ENDIA STUDY - The ENDIA Study is observational. Children are exposed to all sorts of environmental factors very early in life, even before they are born. Some of these factors may protect against or impact upon the development of type 1 diabetes.</a:t>
            </a:r>
          </a:p>
          <a:p>
            <a:pPr lvl="0"/>
            <a:r>
              <a:rPr lang="en-AU" dirty="0"/>
              <a:t>The FINDIA study - showed that weaning to a cow’s milk formula free of bovine insulin reduced the cumulative incidence of islet autoantibodies by age 3 years in children at genetic risk of type 1 diabetes. </a:t>
            </a:r>
          </a:p>
          <a:p>
            <a:pPr lvl="0"/>
            <a:r>
              <a:rPr lang="en-AU" dirty="0"/>
              <a:t>TRIGR trial- involving 2160 at-risk infants showed no benefit of weaning to an extensively </a:t>
            </a:r>
            <a:r>
              <a:rPr lang="en-AU" dirty="0" err="1"/>
              <a:t>hydrolyzed</a:t>
            </a:r>
            <a:r>
              <a:rPr lang="en-AU" dirty="0"/>
              <a:t> milk formula on the development of islet autoantibodies by 6 years of age nor the development of type 1 diabetes by 11 years of age. </a:t>
            </a:r>
          </a:p>
          <a:p>
            <a:pPr lvl="0"/>
            <a:r>
              <a:rPr lang="en-AU" dirty="0"/>
              <a:t>Pre-POINT pilot study - demonstrated immune response to high-dose oral insulin in a small number of at-risk children. </a:t>
            </a:r>
          </a:p>
          <a:p>
            <a:pPr lvl="0"/>
            <a:r>
              <a:rPr lang="en-AU" dirty="0"/>
              <a:t>But nothing promising …YET</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15</a:t>
            </a:fld>
            <a:endParaRPr lang="en-US"/>
          </a:p>
        </p:txBody>
      </p:sp>
    </p:spTree>
    <p:extLst>
      <p:ext uri="{BB962C8B-B14F-4D97-AF65-F5344CB8AC3E}">
        <p14:creationId xmlns:p14="http://schemas.microsoft.com/office/powerpoint/2010/main" val="238295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contains a video titled: Explaining Diabetes-it is produced by Diabetes UK</a:t>
            </a:r>
          </a:p>
          <a:p>
            <a:r>
              <a:rPr lang="en-AU" dirty="0"/>
              <a:t>It explains normal physiology, beta cell destruction &amp; symptoms in a beautiful English accent. </a:t>
            </a:r>
          </a:p>
          <a:p>
            <a:r>
              <a:rPr lang="en-AU" dirty="0"/>
              <a:t> </a:t>
            </a:r>
          </a:p>
          <a:p>
            <a:r>
              <a:rPr lang="en-AU" dirty="0"/>
              <a:t>Does not discuss ketones &amp; hyperglycaemia.</a:t>
            </a:r>
          </a:p>
          <a:p>
            <a:r>
              <a:rPr lang="en-AU" dirty="0"/>
              <a:t> </a:t>
            </a:r>
          </a:p>
          <a:p>
            <a:r>
              <a:rPr lang="en-AU" dirty="0"/>
              <a:t>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16</a:t>
            </a:fld>
            <a:endParaRPr lang="en-US"/>
          </a:p>
        </p:txBody>
      </p:sp>
    </p:spTree>
    <p:extLst>
      <p:ext uri="{BB962C8B-B14F-4D97-AF65-F5344CB8AC3E}">
        <p14:creationId xmlns:p14="http://schemas.microsoft.com/office/powerpoint/2010/main" val="475999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4T’s was a campaign from Diabetes UK, as an awareness for T1DM</a:t>
            </a:r>
          </a:p>
          <a:p>
            <a:pPr lvl="0"/>
            <a:r>
              <a:rPr lang="en-AU" dirty="0"/>
              <a:t>Often the parents/families &amp; or Teachers will comment on:</a:t>
            </a:r>
          </a:p>
          <a:p>
            <a:pPr lvl="0"/>
            <a:r>
              <a:rPr lang="en-AU" dirty="0"/>
              <a:t>Noticing more frequency in toileting at home or school/bed wetting at night is common</a:t>
            </a:r>
          </a:p>
          <a:p>
            <a:pPr lvl="0"/>
            <a:r>
              <a:rPr lang="en-AU" dirty="0"/>
              <a:t>Increased thirst-litres ++</a:t>
            </a:r>
          </a:p>
          <a:p>
            <a:pPr lvl="0"/>
            <a:r>
              <a:rPr lang="en-AU" dirty="0"/>
              <a:t>Tired &amp; lethargic </a:t>
            </a:r>
          </a:p>
          <a:p>
            <a:pPr lvl="0"/>
            <a:r>
              <a:rPr lang="en-AU" dirty="0"/>
              <a:t>Loss of weight (any where from 2-3 </a:t>
            </a:r>
            <a:r>
              <a:rPr lang="en-AU" dirty="0" err="1"/>
              <a:t>kgs</a:t>
            </a:r>
            <a:r>
              <a:rPr lang="en-AU" dirty="0"/>
              <a:t> up to 14 </a:t>
            </a:r>
            <a:r>
              <a:rPr lang="en-AU" dirty="0" err="1"/>
              <a:t>kgs</a:t>
            </a:r>
            <a:r>
              <a:rPr lang="en-AU" dirty="0"/>
              <a:t>) </a:t>
            </a:r>
          </a:p>
          <a:p>
            <a:r>
              <a:rPr lang="en-AU" dirty="0"/>
              <a:t>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17</a:t>
            </a:fld>
            <a:endParaRPr lang="en-US"/>
          </a:p>
        </p:txBody>
      </p:sp>
    </p:spTree>
    <p:extLst>
      <p:ext uri="{BB962C8B-B14F-4D97-AF65-F5344CB8AC3E}">
        <p14:creationId xmlns:p14="http://schemas.microsoft.com/office/powerpoint/2010/main" val="139363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The treatment involves replacement of insulin</a:t>
            </a:r>
          </a:p>
          <a:p>
            <a:pPr lvl="0"/>
            <a:r>
              <a:rPr lang="en-AU" dirty="0"/>
              <a:t>Insulin can be replaced with either twice daily, or four times per day injections or with insulin pump (Sandra will talk)</a:t>
            </a:r>
          </a:p>
          <a:p>
            <a:pPr lvl="0"/>
            <a:r>
              <a:rPr lang="en-AU" dirty="0"/>
              <a:t>At diagnosis </a:t>
            </a:r>
            <a:r>
              <a:rPr lang="en-AU" dirty="0" err="1"/>
              <a:t>meical</a:t>
            </a:r>
            <a:r>
              <a:rPr lang="en-AU" dirty="0"/>
              <a:t> stabilisation occurs &amp; starting on insulin within 6 hrs of presenting to ED</a:t>
            </a:r>
          </a:p>
          <a:p>
            <a:pPr lvl="0"/>
            <a:r>
              <a:rPr lang="en-AU" dirty="0"/>
              <a:t>Required to stay in hospital for a short period of time, at least 3 days, (up to 5 over w/ends) to ensure they commence diabetes education &amp; dietary education</a:t>
            </a:r>
          </a:p>
          <a:p>
            <a:pPr lvl="0"/>
            <a:r>
              <a:rPr lang="en-AU" dirty="0"/>
              <a:t>Education continues as an outpatient with Diabetes Educator, medical team &amp; Dietetics team</a:t>
            </a:r>
          </a:p>
          <a:p>
            <a:pPr lvl="0"/>
            <a:r>
              <a:rPr lang="en-AU" dirty="0"/>
              <a:t>Goal of education is to provide the needed support to young people &amp; their families so they can feel confident with diabetes self management in their day to day life. </a:t>
            </a:r>
          </a:p>
          <a:p>
            <a:pPr lvl="0"/>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18</a:t>
            </a:fld>
            <a:endParaRPr lang="en-US"/>
          </a:p>
        </p:txBody>
      </p:sp>
    </p:spTree>
    <p:extLst>
      <p:ext uri="{BB962C8B-B14F-4D97-AF65-F5344CB8AC3E}">
        <p14:creationId xmlns:p14="http://schemas.microsoft.com/office/powerpoint/2010/main" val="1233257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ISPAD QUOTE …….</a:t>
            </a:r>
            <a:endParaRPr lang="en-AU" dirty="0"/>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19</a:t>
            </a:fld>
            <a:endParaRPr lang="en-US"/>
          </a:p>
        </p:txBody>
      </p:sp>
    </p:spTree>
    <p:extLst>
      <p:ext uri="{BB962C8B-B14F-4D97-AF65-F5344CB8AC3E}">
        <p14:creationId xmlns:p14="http://schemas.microsoft.com/office/powerpoint/2010/main" val="261416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2</a:t>
            </a:fld>
            <a:endParaRPr lang="en-US"/>
          </a:p>
        </p:txBody>
      </p:sp>
    </p:spTree>
    <p:extLst>
      <p:ext uri="{BB962C8B-B14F-4D97-AF65-F5344CB8AC3E}">
        <p14:creationId xmlns:p14="http://schemas.microsoft.com/office/powerpoint/2010/main" val="3721126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Education is the key to successful management of diabetes.</a:t>
            </a:r>
          </a:p>
          <a:p>
            <a:pPr lvl="0"/>
            <a:r>
              <a:rPr lang="en-AU" dirty="0"/>
              <a:t>To maximize the effectiveness of diabetes treatment and the advances in diabetes management and technology (especially insulin pumps and continuous glucose monitoring) it is advisable that quality assured structured education is available to all young people with diabetes and their carers.</a:t>
            </a:r>
          </a:p>
          <a:p>
            <a:pPr lvl="0"/>
            <a:r>
              <a:rPr lang="en-AU" dirty="0"/>
              <a:t>Health care professionals require appropriate specialized training in the principles and practice of teaching and education</a:t>
            </a:r>
          </a:p>
          <a:p>
            <a:pPr lvl="0"/>
            <a:r>
              <a:rPr lang="en-AU" dirty="0"/>
              <a:t>Education should be about  behavioural approaches designed to empower young people and carers in promoting self- management.</a:t>
            </a:r>
          </a:p>
          <a:p>
            <a:r>
              <a:rPr lang="en-AU" dirty="0"/>
              <a:t> </a:t>
            </a:r>
          </a:p>
          <a:p>
            <a:r>
              <a:rPr lang="en-AU" dirty="0"/>
              <a:t>o</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20</a:t>
            </a:fld>
            <a:endParaRPr lang="en-US"/>
          </a:p>
        </p:txBody>
      </p:sp>
    </p:spTree>
    <p:extLst>
      <p:ext uri="{BB962C8B-B14F-4D97-AF65-F5344CB8AC3E}">
        <p14:creationId xmlns:p14="http://schemas.microsoft.com/office/powerpoint/2010/main" val="978415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Quality assured structured education is available to all young people with diabetes and their carers, despite socio-economic &amp; geographical principles.</a:t>
            </a:r>
          </a:p>
          <a:p>
            <a:pPr lvl="0"/>
            <a:r>
              <a:rPr lang="en-AU" dirty="0"/>
              <a:t>Based on clear theoretical psychoeducational principles , THAT is best-practice.</a:t>
            </a:r>
          </a:p>
          <a:p>
            <a:pPr lvl="0"/>
            <a:r>
              <a:rPr lang="en-AU" dirty="0"/>
              <a:t>Integrated into routine clinical care, SO YOU AT BEDSIDE!</a:t>
            </a:r>
          </a:p>
          <a:p>
            <a:pPr lvl="0"/>
            <a:r>
              <a:rPr lang="en-AU" dirty="0"/>
              <a:t>An interdisciplinary education team sharing the same philosophy and goals and speaking “with one voice” </a:t>
            </a:r>
          </a:p>
          <a:p>
            <a:pPr lvl="0"/>
            <a:r>
              <a:rPr lang="en-AU" dirty="0"/>
              <a:t>We all agree on this, from the </a:t>
            </a:r>
            <a:r>
              <a:rPr lang="en-AU" dirty="0" err="1"/>
              <a:t>paeds</a:t>
            </a:r>
            <a:r>
              <a:rPr lang="en-AU" dirty="0"/>
              <a:t> team all the way through , hence why you are here on your day off !!!! THANK YOU </a:t>
            </a:r>
          </a:p>
          <a:p>
            <a:pPr lvl="0"/>
            <a:r>
              <a:rPr lang="en-AU" dirty="0"/>
              <a:t> WE KNOW THIS has beneficial effects on metabolic and psychosocial outcomes [B].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21</a:t>
            </a:fld>
            <a:endParaRPr lang="en-US"/>
          </a:p>
        </p:txBody>
      </p:sp>
    </p:spTree>
    <p:extLst>
      <p:ext uri="{BB962C8B-B14F-4D97-AF65-F5344CB8AC3E}">
        <p14:creationId xmlns:p14="http://schemas.microsoft.com/office/powerpoint/2010/main" val="942943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BHS Diabetes Medical Team in conjunction with the Diabetes Education Team uses the manual ‘Caring for Diabetes in Children &amp; Adolescents’ as a guide to education in this field- by Associate Professors Geoff Ambler &amp; Fergus Cameron</a:t>
            </a:r>
            <a:endParaRPr lang="en-AU" dirty="0"/>
          </a:p>
          <a:p>
            <a:pPr lvl="0"/>
            <a:r>
              <a:rPr lang="en-AU" dirty="0"/>
              <a:t>Associate Professor Geoff Ambler is a Senior Staff Specialist and Co-Head of the Institute of Endocrinology and Diabetes at The Children’s Hospital at Westmead and a Clinical Professor at the University of Sydney and Associate Professor Fergus Cameron is a Group Leader at Murdoch </a:t>
            </a:r>
            <a:r>
              <a:rPr lang="en-AU" dirty="0" err="1"/>
              <a:t>Childrens</a:t>
            </a:r>
            <a:r>
              <a:rPr lang="en-AU" dirty="0"/>
              <a:t> Head of Diabetes Services and Deputy Director of the department of Endocrinology and Diabetes at The Royal Children's Hospital Melbourne. </a:t>
            </a:r>
          </a:p>
          <a:p>
            <a:pPr lvl="0"/>
            <a:r>
              <a:rPr lang="en-US" dirty="0"/>
              <a:t>IS IN USE…Leave one on wards for weekends -good for families to use over weekend</a:t>
            </a:r>
            <a:endParaRPr lang="en-AU" dirty="0"/>
          </a:p>
          <a:p>
            <a:pPr lvl="0"/>
            <a:r>
              <a:rPr lang="en-US" dirty="0"/>
              <a:t>Recommendations in the manual from </a:t>
            </a:r>
            <a:r>
              <a:rPr lang="en-AU" dirty="0"/>
              <a:t>the National Health &amp; Medical Research Centre &amp; ISPAD evidence based guidelines</a:t>
            </a:r>
            <a:r>
              <a:rPr lang="en-AU" u="sng" dirty="0"/>
              <a:t> </a:t>
            </a:r>
            <a:r>
              <a:rPr lang="en-US" dirty="0"/>
              <a:t>covering wide spectrum of diabetes and relevant issue</a:t>
            </a:r>
            <a:endParaRPr lang="en-AU" dirty="0"/>
          </a:p>
          <a:p>
            <a:pPr lvl="0"/>
            <a:r>
              <a:rPr lang="en-US" dirty="0"/>
              <a:t>SO ALL </a:t>
            </a:r>
            <a:r>
              <a:rPr lang="en-AU" dirty="0"/>
              <a:t>education program should be tailored to meet the pace dictated by the family’s readiness to learn and focus on the acquisition of the ‘practical survival skills’. This pace is different for all families depending upon coping skills, support systems in place, distance from home, numerous &amp; literacy skills.</a:t>
            </a:r>
          </a:p>
          <a:p>
            <a:pPr lvl="0"/>
            <a:r>
              <a:rPr lang="en-AU" dirty="0"/>
              <a:t>The family should be given a structured plan prior to discharge, for education and F/U, allowing the new skills to be practiced and basic concepts revised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22</a:t>
            </a:fld>
            <a:endParaRPr lang="en-US"/>
          </a:p>
        </p:txBody>
      </p:sp>
    </p:spTree>
    <p:extLst>
      <p:ext uri="{BB962C8B-B14F-4D97-AF65-F5344CB8AC3E}">
        <p14:creationId xmlns:p14="http://schemas.microsoft.com/office/powerpoint/2010/main" val="140619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AU" dirty="0"/>
              <a:t>The management plan of childhood-onset type 1 diabetes depends on the child's age, cognitive ability, and emotional maturity, which affect his or her ability to communicate symptoms and participate in self-management.</a:t>
            </a:r>
          </a:p>
          <a:p>
            <a:r>
              <a:rPr lang="en-AU" b="1" dirty="0"/>
              <a:t>Infants</a:t>
            </a:r>
            <a:r>
              <a:rPr lang="en-AU" dirty="0"/>
              <a:t> — Infants (younger than one year of age) with diabetes have the highest risk of severe </a:t>
            </a:r>
            <a:r>
              <a:rPr lang="en-AU" dirty="0" err="1"/>
              <a:t>hypoglycemia</a:t>
            </a:r>
            <a:r>
              <a:rPr lang="en-AU" dirty="0"/>
              <a:t> [</a:t>
            </a:r>
            <a:r>
              <a:rPr lang="en-AU" u="sng" dirty="0">
                <a:hlinkClick r:id="rId3"/>
              </a:rPr>
              <a:t>14,15</a:t>
            </a:r>
            <a:r>
              <a:rPr lang="en-AU" dirty="0"/>
              <a:t>]. </a:t>
            </a:r>
            <a:r>
              <a:rPr lang="en-AU" dirty="0" err="1"/>
              <a:t>Hypoglycemia</a:t>
            </a:r>
            <a:r>
              <a:rPr lang="en-AU" dirty="0"/>
              <a:t> is difficult to detect because infants are unable to communicate their symptoms and clinical signs are nonspecific (</a:t>
            </a:r>
            <a:r>
              <a:rPr lang="en-AU" dirty="0" err="1"/>
              <a:t>eg</a:t>
            </a:r>
            <a:r>
              <a:rPr lang="en-AU" dirty="0"/>
              <a:t>, poor feeding, lethargy, jitteriness, hypotonia).</a:t>
            </a:r>
          </a:p>
          <a:p>
            <a:r>
              <a:rPr lang="en-AU" b="1" dirty="0"/>
              <a:t>Toddlers</a:t>
            </a:r>
            <a:r>
              <a:rPr lang="en-AU" dirty="0"/>
              <a:t> — The issues surrounding the care of toddlers (one to three years of age) are similar to those in infants. The parents must learn to manage diabetes and be responsible for the daily care of the patient and also learn to recognize episodes of </a:t>
            </a:r>
            <a:r>
              <a:rPr lang="en-AU" dirty="0" err="1"/>
              <a:t>hypoglycemia</a:t>
            </a:r>
            <a:r>
              <a:rPr lang="en-AU" dirty="0"/>
              <a:t>. Avoiding </a:t>
            </a:r>
            <a:r>
              <a:rPr lang="en-AU" dirty="0" err="1"/>
              <a:t>hypoglycemia</a:t>
            </a:r>
            <a:r>
              <a:rPr lang="en-AU" dirty="0"/>
              <a:t> can be challenging because of the erratic food intake and activity levels of toddlers. This problem can be addressed by frequent blood glucose monitoring (or the use of continuous glucose monitoring) and use of an insulin pump or </a:t>
            </a:r>
          </a:p>
          <a:p>
            <a:r>
              <a:rPr lang="en-AU" b="1" dirty="0"/>
              <a:t>Preschool and early school-aged children</a:t>
            </a:r>
            <a:r>
              <a:rPr lang="en-AU" dirty="0"/>
              <a:t> — For preschool and early school-aged children (three to seven years of age), parents still provide most of the daily diabetes care. However, some of these patients can begin to participate in their own care by testing their blood glucose or preparing materials. Often, such mastery </a:t>
            </a:r>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23</a:t>
            </a:fld>
            <a:endParaRPr lang="en-US"/>
          </a:p>
        </p:txBody>
      </p:sp>
    </p:spTree>
    <p:extLst>
      <p:ext uri="{BB962C8B-B14F-4D97-AF65-F5344CB8AC3E}">
        <p14:creationId xmlns:p14="http://schemas.microsoft.com/office/powerpoint/2010/main" val="2257273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behaviors</a:t>
            </a:r>
            <a:r>
              <a:rPr lang="en-AU" dirty="0"/>
              <a:t> are short-lived, as the children rapidly become bored and wish to forgo such responsibilities. </a:t>
            </a:r>
          </a:p>
          <a:p>
            <a:r>
              <a:rPr lang="en-AU" b="1" dirty="0"/>
              <a:t>School-aged children</a:t>
            </a:r>
            <a:r>
              <a:rPr lang="en-AU" dirty="0"/>
              <a:t> — For school-aged children (8 to 11 years of age), optimal care consists of shared responsibility, so that the child begins to assume some of the daily management of their diabetes but has close adult supervision and support</a:t>
            </a:r>
          </a:p>
          <a:p>
            <a:r>
              <a:rPr lang="en-AU" dirty="0"/>
              <a:t>All glucose testing and insulin administration should be under adult supervision</a:t>
            </a:r>
          </a:p>
          <a:p>
            <a:r>
              <a:rPr lang="en-AU" dirty="0"/>
              <a:t>However, The diagnosis of diabetes has a psychological impact on these children, which may be manifested by depression and anxiety [</a:t>
            </a:r>
            <a:r>
              <a:rPr lang="en-AU" u="sng" dirty="0">
                <a:hlinkClick r:id="rId3"/>
              </a:rPr>
              <a:t>24,25</a:t>
            </a:r>
            <a:r>
              <a:rPr lang="en-AU" dirty="0"/>
              <a:t>]. Children may also have difficulty with social interactions because of their perception that they are different from their peers. </a:t>
            </a:r>
          </a:p>
          <a:p>
            <a:r>
              <a:rPr lang="en-AU" b="1" dirty="0"/>
              <a:t>Adolescents</a:t>
            </a:r>
            <a:r>
              <a:rPr lang="en-AU" dirty="0"/>
              <a:t> — Adolescence naturally is a time of increasing independence and self-assertiveness, but also of risk-taking. parent-child conflict over daily management leads to poor control [</a:t>
            </a:r>
            <a:r>
              <a:rPr lang="en-AU" u="sng" dirty="0">
                <a:hlinkClick r:id="rId4"/>
              </a:rPr>
              <a:t>32-34</a:t>
            </a:r>
            <a:r>
              <a:rPr lang="en-AU" dirty="0"/>
              <a:t>], and adolescent depression of even a mild degree can interfere with family involvement and diabetes control.</a:t>
            </a:r>
          </a:p>
          <a:p>
            <a:r>
              <a:rPr lang="en-AU" b="1" dirty="0"/>
              <a:t>Transition into adult care</a:t>
            </a:r>
            <a:r>
              <a:rPr lang="en-AU" dirty="0"/>
              <a:t> — As the adolescent approaches young adulthood, there should be an orderly transition to independent self-management with support from the family and diabetes team. </a:t>
            </a:r>
            <a:r>
              <a:rPr lang="en-AU" dirty="0" err="1"/>
              <a:t>Dr.</a:t>
            </a:r>
            <a:r>
              <a:rPr lang="en-AU" dirty="0"/>
              <a:t> Christine </a:t>
            </a:r>
            <a:r>
              <a:rPr lang="en-AU" dirty="0" err="1"/>
              <a:t>Rhodda</a:t>
            </a:r>
            <a:r>
              <a:rPr lang="en-AU" dirty="0"/>
              <a:t> – 6weekly consults at BHS.</a:t>
            </a:r>
          </a:p>
          <a:p>
            <a:r>
              <a:rPr lang="en-AU" dirty="0"/>
              <a:t>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24</a:t>
            </a:fld>
            <a:endParaRPr lang="en-US"/>
          </a:p>
        </p:txBody>
      </p:sp>
    </p:spTree>
    <p:extLst>
      <p:ext uri="{BB962C8B-B14F-4D97-AF65-F5344CB8AC3E}">
        <p14:creationId xmlns:p14="http://schemas.microsoft.com/office/powerpoint/2010/main" val="15963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26</a:t>
            </a:fld>
            <a:endParaRPr lang="en-US"/>
          </a:p>
        </p:txBody>
      </p:sp>
    </p:spTree>
    <p:extLst>
      <p:ext uri="{BB962C8B-B14F-4D97-AF65-F5344CB8AC3E}">
        <p14:creationId xmlns:p14="http://schemas.microsoft.com/office/powerpoint/2010/main" val="425414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27</a:t>
            </a:fld>
            <a:endParaRPr lang="en-US"/>
          </a:p>
        </p:txBody>
      </p:sp>
    </p:spTree>
    <p:extLst>
      <p:ext uri="{BB962C8B-B14F-4D97-AF65-F5344CB8AC3E}">
        <p14:creationId xmlns:p14="http://schemas.microsoft.com/office/powerpoint/2010/main" val="134785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say BLOOD glucose management as I will talk about FSBG monitoring-Sandra will talk about CGM later on &amp; of course that is </a:t>
            </a:r>
            <a:r>
              <a:rPr lang="en-AU" dirty="0" err="1"/>
              <a:t>interstial</a:t>
            </a:r>
            <a:r>
              <a:rPr lang="en-AU" dirty="0"/>
              <a:t> blood glucose -little different </a:t>
            </a:r>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28</a:t>
            </a:fld>
            <a:endParaRPr lang="en-US"/>
          </a:p>
        </p:txBody>
      </p:sp>
    </p:spTree>
    <p:extLst>
      <p:ext uri="{BB962C8B-B14F-4D97-AF65-F5344CB8AC3E}">
        <p14:creationId xmlns:p14="http://schemas.microsoft.com/office/powerpoint/2010/main" val="1436617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Firstly mention glycaemic control-refers to HbA1c</a:t>
            </a:r>
          </a:p>
          <a:p>
            <a:r>
              <a:rPr lang="en-AU" dirty="0"/>
              <a:t> </a:t>
            </a:r>
          </a:p>
          <a:p>
            <a:r>
              <a:rPr lang="en-AU" dirty="0"/>
              <a:t>Glucose irreversible binds to haemoglobin that circulates. Glycated </a:t>
            </a:r>
            <a:r>
              <a:rPr lang="en-AU" dirty="0" err="1"/>
              <a:t>hemoglobin</a:t>
            </a:r>
            <a:r>
              <a:rPr lang="en-AU" dirty="0"/>
              <a:t> causes an increase of highly reactive </a:t>
            </a:r>
            <a:r>
              <a:rPr lang="en-AU" u="sng" dirty="0">
                <a:hlinkClick r:id="rId3" tooltip="Radical (chemistry)"/>
              </a:rPr>
              <a:t>free radicals</a:t>
            </a:r>
            <a:r>
              <a:rPr lang="en-AU" dirty="0"/>
              <a:t> inside blood cells. Radicals alter blood </a:t>
            </a:r>
            <a:r>
              <a:rPr lang="en-AU" u="sng" dirty="0">
                <a:hlinkClick r:id="rId4" tooltip="Cell membrane"/>
              </a:rPr>
              <a:t>cell membrane</a:t>
            </a:r>
            <a:r>
              <a:rPr lang="en-AU" dirty="0"/>
              <a:t> properties. This leads to </a:t>
            </a:r>
            <a:r>
              <a:rPr lang="en-AU" u="sng" dirty="0">
                <a:hlinkClick r:id="rId5" tooltip="Erythrocyte aggregation"/>
              </a:rPr>
              <a:t>blood cell aggregation</a:t>
            </a:r>
            <a:r>
              <a:rPr lang="en-AU" dirty="0"/>
              <a:t> and increased blood </a:t>
            </a:r>
            <a:r>
              <a:rPr lang="en-AU" u="sng" dirty="0">
                <a:hlinkClick r:id="rId6" tooltip="Viscosity"/>
              </a:rPr>
              <a:t>viscosity</a:t>
            </a:r>
            <a:r>
              <a:rPr lang="en-AU" dirty="0"/>
              <a:t> which results in impaired blood flow</a:t>
            </a:r>
          </a:p>
          <a:p>
            <a:r>
              <a:rPr lang="en-AU" dirty="0"/>
              <a:t> </a:t>
            </a:r>
          </a:p>
          <a:p>
            <a:r>
              <a:rPr lang="en-AU" dirty="0"/>
              <a:t>The most widely used clinical test to evaluate long-term </a:t>
            </a:r>
            <a:r>
              <a:rPr lang="en-AU" dirty="0" err="1"/>
              <a:t>glycemic</a:t>
            </a:r>
            <a:r>
              <a:rPr lang="en-AU" dirty="0"/>
              <a:t> control across diverse populations </a:t>
            </a:r>
          </a:p>
          <a:p>
            <a:r>
              <a:rPr lang="en-AU" dirty="0"/>
              <a:t> </a:t>
            </a:r>
          </a:p>
          <a:p>
            <a:r>
              <a:rPr lang="en-AU" dirty="0"/>
              <a:t>HbA1c target 7% as of October 2018-ISPAD guidelines </a:t>
            </a:r>
          </a:p>
          <a:p>
            <a:r>
              <a:rPr lang="en-AU" dirty="0"/>
              <a:t>That means BGL pre-meals = 5 – 6.9  mmol/L</a:t>
            </a:r>
          </a:p>
          <a:p>
            <a:r>
              <a:rPr lang="en-AU" dirty="0"/>
              <a:t>5 – 7.5 mmol/L overnight -  watch for Hypoglycaemia </a:t>
            </a:r>
          </a:p>
          <a:p>
            <a:endParaRPr lang="en-AU" dirty="0"/>
          </a:p>
          <a:p>
            <a:r>
              <a:rPr lang="en-AU" dirty="0"/>
              <a:t>Individualise </a:t>
            </a:r>
            <a:r>
              <a:rPr lang="en-AU" dirty="0" err="1"/>
              <a:t>tereatment</a:t>
            </a:r>
            <a:r>
              <a:rPr lang="en-AU" dirty="0"/>
              <a:t>, minimise complications</a:t>
            </a:r>
          </a:p>
          <a:p>
            <a:endParaRPr lang="en-AU" dirty="0"/>
          </a:p>
          <a:p>
            <a:r>
              <a:rPr lang="en-AU" dirty="0"/>
              <a:t>This damage can lead to serious problems in parts of your body like your eyes and feet, nerves, kidneys, myocardial tissue.</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29</a:t>
            </a:fld>
            <a:endParaRPr lang="en-US"/>
          </a:p>
        </p:txBody>
      </p:sp>
    </p:spTree>
    <p:extLst>
      <p:ext uri="{BB962C8B-B14F-4D97-AF65-F5344CB8AC3E}">
        <p14:creationId xmlns:p14="http://schemas.microsoft.com/office/powerpoint/2010/main" val="4157881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Optimal glycaemic control is dependant upon frequent monitoring of BG </a:t>
            </a:r>
          </a:p>
          <a:p>
            <a:r>
              <a:rPr lang="en-AU" dirty="0"/>
              <a:t>2.Ongoing monitoring allows the child and family to become familiar with the their glycaemic response to different situation</a:t>
            </a:r>
          </a:p>
          <a:p>
            <a:r>
              <a:rPr lang="en-AU" dirty="0"/>
              <a:t>3. D/C home with Neo Meter-reads BG &amp; Ketones In hospital use ward meters, as of CPG,  as medical team dose off these. Child can use own lancet device but hospital strip to hospital meter. </a:t>
            </a:r>
          </a:p>
          <a:p>
            <a:r>
              <a:rPr lang="en-AU" dirty="0"/>
              <a:t>4.Bio-electric meters-glucose in blood generates an electric current on strip, which is converted by machine to BGL- hence no alcohol on hands, just water.</a:t>
            </a:r>
          </a:p>
          <a:p>
            <a:r>
              <a:rPr lang="en-AU" dirty="0"/>
              <a:t>5.Wash hands ALWAYS prior to avoid residue on fingers &amp; reduce risk of infection b/c we are breaking down skin &amp; causing a portal for bacteria to enter</a:t>
            </a:r>
          </a:p>
          <a:p>
            <a:r>
              <a:rPr lang="en-AU" dirty="0"/>
              <a:t>6. Prayer position -DEMONSTRATE</a:t>
            </a:r>
          </a:p>
          <a:p>
            <a:r>
              <a:rPr lang="en-AU" dirty="0"/>
              <a:t>7. Prick on sides of fingers</a:t>
            </a:r>
          </a:p>
          <a:p>
            <a:r>
              <a:rPr lang="en-AU" dirty="0"/>
              <a:t>8. Rotate, Rotate, Rotate</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30</a:t>
            </a:fld>
            <a:endParaRPr lang="en-US"/>
          </a:p>
        </p:txBody>
      </p:sp>
    </p:spTree>
    <p:extLst>
      <p:ext uri="{BB962C8B-B14F-4D97-AF65-F5344CB8AC3E}">
        <p14:creationId xmlns:p14="http://schemas.microsoft.com/office/powerpoint/2010/main" val="272849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Use of language - ADEA</a:t>
            </a:r>
            <a:endParaRPr lang="en-AU" dirty="0"/>
          </a:p>
          <a:p>
            <a:pPr lvl="0"/>
            <a:r>
              <a:rPr lang="en-US" dirty="0"/>
              <a:t>NDSS Service</a:t>
            </a:r>
            <a:endParaRPr lang="en-AU" dirty="0"/>
          </a:p>
          <a:p>
            <a:pPr lvl="0"/>
            <a:r>
              <a:rPr lang="en-US" dirty="0"/>
              <a:t>What's new in research for Type 1DM</a:t>
            </a:r>
            <a:endParaRPr lang="en-AU" dirty="0"/>
          </a:p>
          <a:p>
            <a:pPr lvl="0"/>
            <a:r>
              <a:rPr lang="en-US" dirty="0"/>
              <a:t>What is T1DM</a:t>
            </a:r>
            <a:endParaRPr lang="en-AU" dirty="0"/>
          </a:p>
          <a:p>
            <a:pPr lvl="0"/>
            <a:r>
              <a:rPr lang="en-US" dirty="0"/>
              <a:t>Initial management at diagnosis</a:t>
            </a:r>
            <a:endParaRPr lang="en-AU" dirty="0"/>
          </a:p>
          <a:p>
            <a:pPr lvl="0"/>
            <a:r>
              <a:rPr lang="en-US" dirty="0"/>
              <a:t>Ongoing management</a:t>
            </a:r>
            <a:endParaRPr lang="en-AU" dirty="0"/>
          </a:p>
          <a:p>
            <a:pPr lvl="0"/>
            <a:r>
              <a:rPr lang="en-US" dirty="0"/>
              <a:t>Age-based Care (infants, toddlers, pre-school/early childhood, school aged, adolescents, transition to adult care)</a:t>
            </a:r>
            <a:endParaRPr lang="en-AU" dirty="0"/>
          </a:p>
          <a:p>
            <a:pPr lvl="0"/>
            <a:r>
              <a:rPr lang="en-US" dirty="0" err="1"/>
              <a:t>Glycaemic</a:t>
            </a:r>
            <a:r>
              <a:rPr lang="en-US" dirty="0"/>
              <a:t> Control – HbA1c targets</a:t>
            </a:r>
            <a:endParaRPr lang="en-AU" dirty="0"/>
          </a:p>
          <a:p>
            <a:pPr lvl="0"/>
            <a:r>
              <a:rPr lang="en-US" dirty="0"/>
              <a:t>Blood Glucose Monitoring –fingerstick</a:t>
            </a:r>
            <a:endParaRPr lang="en-AU" dirty="0"/>
          </a:p>
          <a:p>
            <a:pPr lvl="0"/>
            <a:r>
              <a:rPr lang="en-US" dirty="0"/>
              <a:t>Insulin therapy-balance of (</a:t>
            </a:r>
            <a:r>
              <a:rPr lang="en-US" dirty="0" err="1"/>
              <a:t>uptodate</a:t>
            </a:r>
            <a:r>
              <a:rPr lang="en-US" dirty="0"/>
              <a:t>/ISPAD)</a:t>
            </a:r>
            <a:endParaRPr lang="en-AU" dirty="0"/>
          </a:p>
          <a:p>
            <a:pPr lvl="0"/>
            <a:r>
              <a:rPr lang="en-US" dirty="0"/>
              <a:t>Hyperglycaemia &amp; </a:t>
            </a:r>
            <a:r>
              <a:rPr lang="en-US" dirty="0" err="1"/>
              <a:t>hpoglycaemia</a:t>
            </a:r>
            <a:endParaRPr lang="en-AU" dirty="0"/>
          </a:p>
          <a:p>
            <a:pPr lvl="0"/>
            <a:r>
              <a:rPr lang="en-US" dirty="0"/>
              <a:t>Insulin Pump Therapy</a:t>
            </a:r>
            <a:endParaRPr lang="en-AU" dirty="0"/>
          </a:p>
          <a:p>
            <a:pPr lvl="0"/>
            <a:r>
              <a:rPr lang="en-US" dirty="0"/>
              <a:t>Continuous Glucose Monitoring &amp; FGM</a:t>
            </a:r>
            <a:endParaRPr lang="en-AU" dirty="0"/>
          </a:p>
          <a:p>
            <a:pPr lvl="0"/>
            <a:r>
              <a:rPr lang="en-US" dirty="0" err="1"/>
              <a:t>Dietarty</a:t>
            </a:r>
            <a:r>
              <a:rPr lang="en-US" dirty="0"/>
              <a:t> </a:t>
            </a:r>
            <a:r>
              <a:rPr lang="en-US" dirty="0" err="1"/>
              <a:t>Requiremnts</a:t>
            </a:r>
            <a:endParaRPr lang="en-AU" dirty="0"/>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a:t>
            </a:fld>
            <a:endParaRPr lang="en-US"/>
          </a:p>
        </p:txBody>
      </p:sp>
    </p:spTree>
    <p:extLst>
      <p:ext uri="{BB962C8B-B14F-4D97-AF65-F5344CB8AC3E}">
        <p14:creationId xmlns:p14="http://schemas.microsoft.com/office/powerpoint/2010/main" val="3059729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LANCET: Benefits and </a:t>
            </a:r>
            <a:r>
              <a:rPr lang="en-AU" dirty="0" err="1"/>
              <a:t>FeaturesVirtually</a:t>
            </a:r>
            <a:r>
              <a:rPr lang="en-AU" dirty="0"/>
              <a:t> pain-free lancing</a:t>
            </a:r>
            <a:r>
              <a:rPr lang="en-AU" baseline="30000" dirty="0"/>
              <a:t>1</a:t>
            </a:r>
            <a:endParaRPr lang="en-AU" dirty="0"/>
          </a:p>
          <a:p>
            <a:r>
              <a:rPr lang="en-AU" dirty="0" err="1"/>
              <a:t>Clixmotion</a:t>
            </a:r>
            <a:r>
              <a:rPr lang="en-AU" dirty="0"/>
              <a:t> technology controls the lancet’s movement</a:t>
            </a:r>
          </a:p>
          <a:p>
            <a:r>
              <a:rPr lang="en-AU" dirty="0"/>
              <a:t>Less side-to-side motion of the lancet means less skin damage </a:t>
            </a:r>
          </a:p>
          <a:p>
            <a:r>
              <a:rPr lang="en-AU" dirty="0"/>
              <a:t>Turn the rotatable cap for 11 penetration depth settings for different skin types</a:t>
            </a:r>
          </a:p>
          <a:p>
            <a:r>
              <a:rPr lang="en-AU" dirty="0"/>
              <a:t>One hand priming &amp; lancing</a:t>
            </a:r>
          </a:p>
          <a:p>
            <a:pPr fontAlgn="base"/>
            <a:endParaRPr lang="en-AU" dirty="0"/>
          </a:p>
          <a:p>
            <a:pPr fontAlgn="base"/>
            <a:endParaRPr lang="en-AU" dirty="0"/>
          </a:p>
          <a:p>
            <a:pPr fontAlgn="base"/>
            <a:r>
              <a:rPr lang="en-AU" dirty="0"/>
              <a:t>METER: Accurate blood glucose &amp; blood ketone^ testing </a:t>
            </a:r>
            <a:r>
              <a:rPr lang="en-AU" baseline="30000" dirty="0"/>
              <a:t>1,2</a:t>
            </a:r>
            <a:endParaRPr lang="en-AU" dirty="0"/>
          </a:p>
          <a:p>
            <a:pPr fontAlgn="base"/>
            <a:r>
              <a:rPr lang="en-AU" dirty="0"/>
              <a:t>Trend indicators highlight when your blood glucose patterns need attention</a:t>
            </a:r>
          </a:p>
          <a:p>
            <a:pPr fontAlgn="base"/>
            <a:r>
              <a:rPr lang="en-AU" dirty="0"/>
              <a:t>Insulin logging helps you track your insulin doses</a:t>
            </a:r>
          </a:p>
          <a:p>
            <a:pPr fontAlgn="base"/>
            <a:r>
              <a:rPr lang="en-AU" dirty="0"/>
              <a:t>Clear, sharp screen is icon driven &amp; easy to read</a:t>
            </a:r>
            <a:r>
              <a:rPr lang="en-AU" baseline="30000" dirty="0"/>
              <a:t>1</a:t>
            </a:r>
            <a:r>
              <a:rPr lang="en-AU" dirty="0"/>
              <a:t> even in direct sunlight</a:t>
            </a:r>
          </a:p>
          <a:p>
            <a:pPr fontAlgn="base"/>
            <a:r>
              <a:rPr lang="en-AU" dirty="0"/>
              <a:t>No chip or coding required</a:t>
            </a:r>
          </a:p>
          <a:p>
            <a:pPr fontAlgn="base"/>
            <a:r>
              <a:rPr lang="en-AU" dirty="0"/>
              <a:t>Fast 5 second test time</a:t>
            </a:r>
          </a:p>
          <a:p>
            <a:pPr fontAlgn="base"/>
            <a:r>
              <a:rPr lang="en-AU" dirty="0"/>
              <a:t>Small blood sample required  0.6 µl</a:t>
            </a:r>
          </a:p>
          <a:p>
            <a:pPr fontAlgn="base"/>
            <a:r>
              <a:rPr lang="en-AU" dirty="0"/>
              <a:t>Individually foil-wrapped strips protect from air &amp; moisture, are convenient to store &amp; carry</a:t>
            </a:r>
            <a:r>
              <a:rPr lang="en-AU" baseline="30000" dirty="0"/>
              <a:t>3</a:t>
            </a:r>
            <a:endParaRPr lang="en-AU" dirty="0"/>
          </a:p>
          <a:p>
            <a:pPr fontAlgn="base"/>
            <a:r>
              <a:rPr lang="en-AU" dirty="0" err="1"/>
              <a:t>FreeStyle</a:t>
            </a:r>
            <a:r>
              <a:rPr lang="en-AU" dirty="0"/>
              <a:t> Auto-Assist Neo compatible – download up to 1000 events &amp; print or email reports</a:t>
            </a:r>
          </a:p>
          <a:p>
            <a:br>
              <a:rPr lang="en-AU" dirty="0"/>
            </a:br>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31</a:t>
            </a:fld>
            <a:endParaRPr lang="en-US"/>
          </a:p>
        </p:txBody>
      </p:sp>
    </p:spTree>
    <p:extLst>
      <p:ext uri="{BB962C8B-B14F-4D97-AF65-F5344CB8AC3E}">
        <p14:creationId xmlns:p14="http://schemas.microsoft.com/office/powerpoint/2010/main" val="899507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slide..</a:t>
            </a:r>
          </a:p>
        </p:txBody>
      </p:sp>
      <p:sp>
        <p:nvSpPr>
          <p:cNvPr id="4" name="Slide Number Placeholder 3"/>
          <p:cNvSpPr>
            <a:spLocks noGrp="1"/>
          </p:cNvSpPr>
          <p:nvPr>
            <p:ph type="sldNum" sz="quarter" idx="5"/>
          </p:nvPr>
        </p:nvSpPr>
        <p:spPr/>
        <p:txBody>
          <a:bodyPr/>
          <a:lstStyle/>
          <a:p>
            <a:fld id="{FF023412-55D7-8A42-88B5-A10770D8B912}" type="slidenum">
              <a:rPr lang="en-US" smtClean="0"/>
              <a:t>32</a:t>
            </a:fld>
            <a:endParaRPr lang="en-US"/>
          </a:p>
        </p:txBody>
      </p:sp>
    </p:spTree>
    <p:extLst>
      <p:ext uri="{BB962C8B-B14F-4D97-AF65-F5344CB8AC3E}">
        <p14:creationId xmlns:p14="http://schemas.microsoft.com/office/powerpoint/2010/main" val="3073547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to six times daily </a:t>
            </a:r>
            <a:endParaRPr lang="en-AU" dirty="0"/>
          </a:p>
          <a:p>
            <a:r>
              <a:rPr lang="en-US" dirty="0"/>
              <a:t>Initially EIGHT whilst establishing dosing</a:t>
            </a:r>
            <a:endParaRPr lang="en-AU" dirty="0"/>
          </a:p>
          <a:p>
            <a:r>
              <a:rPr lang="en-US" dirty="0"/>
              <a:t>In response to insulin profiles – ASK ???</a:t>
            </a:r>
            <a:endParaRPr lang="en-AU" dirty="0"/>
          </a:p>
          <a:p>
            <a:pPr lvl="0"/>
            <a:r>
              <a:rPr lang="en-US" dirty="0"/>
              <a:t>Fasting – Long acting Insulin</a:t>
            </a:r>
            <a:endParaRPr lang="en-AU" dirty="0"/>
          </a:p>
          <a:p>
            <a:pPr lvl="0"/>
            <a:r>
              <a:rPr lang="en-US" dirty="0"/>
              <a:t>Pre-Meals – Rapid Acting Insulin</a:t>
            </a:r>
            <a:endParaRPr lang="en-AU" dirty="0"/>
          </a:p>
          <a:p>
            <a:pPr lvl="0"/>
            <a:r>
              <a:rPr lang="en-US" dirty="0"/>
              <a:t>2HR Post-Meals- EXPLAIN </a:t>
            </a:r>
            <a:endParaRPr lang="en-AU" dirty="0"/>
          </a:p>
          <a:p>
            <a:pPr lvl="0"/>
            <a:r>
              <a:rPr lang="en-US" dirty="0"/>
              <a:t>Supper/bed time</a:t>
            </a:r>
            <a:endParaRPr lang="en-AU" dirty="0"/>
          </a:p>
          <a:p>
            <a:pPr lvl="0"/>
            <a:r>
              <a:rPr lang="en-US" dirty="0"/>
              <a:t>0200 – Long Acting Insulin : periodically until established </a:t>
            </a:r>
          </a:p>
          <a:p>
            <a:pPr lvl="0"/>
            <a:endParaRPr lang="en-US" dirty="0"/>
          </a:p>
          <a:p>
            <a:pPr lvl="0"/>
            <a:r>
              <a:rPr lang="en-US" dirty="0"/>
              <a:t>At OP appointments I will </a:t>
            </a:r>
            <a:r>
              <a:rPr lang="en-US" dirty="0" err="1"/>
              <a:t>eventully</a:t>
            </a:r>
            <a:r>
              <a:rPr lang="en-US" dirty="0"/>
              <a:t> cut out post BGL</a:t>
            </a:r>
          </a:p>
          <a:p>
            <a:pPr lvl="0"/>
            <a:r>
              <a:rPr lang="en-US" dirty="0"/>
              <a:t>If altering Rapid Insulin doses I can ask for 2 </a:t>
            </a:r>
            <a:r>
              <a:rPr lang="en-US" dirty="0" err="1"/>
              <a:t>hr</a:t>
            </a:r>
            <a:r>
              <a:rPr lang="en-US" dirty="0"/>
              <a:t> post </a:t>
            </a:r>
            <a:endParaRPr lang="en-AU" dirty="0"/>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33</a:t>
            </a:fld>
            <a:endParaRPr lang="en-US"/>
          </a:p>
        </p:txBody>
      </p:sp>
    </p:spTree>
    <p:extLst>
      <p:ext uri="{BB962C8B-B14F-4D97-AF65-F5344CB8AC3E}">
        <p14:creationId xmlns:p14="http://schemas.microsoft.com/office/powerpoint/2010/main" val="3486251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34</a:t>
            </a:fld>
            <a:endParaRPr lang="en-US"/>
          </a:p>
        </p:txBody>
      </p:sp>
    </p:spTree>
    <p:extLst>
      <p:ext uri="{BB962C8B-B14F-4D97-AF65-F5344CB8AC3E}">
        <p14:creationId xmlns:p14="http://schemas.microsoft.com/office/powerpoint/2010/main" val="1251498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review with family &amp; DE team </a:t>
            </a:r>
            <a:endParaRPr lang="en-AU" dirty="0"/>
          </a:p>
          <a:p>
            <a:r>
              <a:rPr lang="en-US" dirty="0"/>
              <a:t>Document special events- sport/birthdays/exams/relaxing at home</a:t>
            </a:r>
            <a:endParaRPr lang="en-AU" dirty="0"/>
          </a:p>
          <a:p>
            <a:r>
              <a:rPr lang="en-US" dirty="0"/>
              <a:t>Highlight Hypo glycaemia only – safety risk NOT HYPER</a:t>
            </a:r>
            <a:endParaRPr lang="en-AU" dirty="0"/>
          </a:p>
          <a:p>
            <a:r>
              <a:rPr lang="en-US" dirty="0"/>
              <a:t>Vehicle for discussion of the variability across the day – visual learning for kids </a:t>
            </a:r>
            <a:endParaRPr lang="en-AU" dirty="0"/>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35</a:t>
            </a:fld>
            <a:endParaRPr lang="en-US"/>
          </a:p>
        </p:txBody>
      </p:sp>
    </p:spTree>
    <p:extLst>
      <p:ext uri="{BB962C8B-B14F-4D97-AF65-F5344CB8AC3E}">
        <p14:creationId xmlns:p14="http://schemas.microsoft.com/office/powerpoint/2010/main" val="2631998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Ranges For BGL:</a:t>
            </a:r>
            <a:endParaRPr lang="en-AU" dirty="0"/>
          </a:p>
          <a:p>
            <a:r>
              <a:rPr lang="en-US" dirty="0"/>
              <a:t>Fasting: 4 – 7 mmol/L</a:t>
            </a:r>
            <a:endParaRPr lang="en-AU" dirty="0"/>
          </a:p>
          <a:p>
            <a:r>
              <a:rPr lang="en-US" dirty="0"/>
              <a:t>Pre-Meals: 4 – 7 mmol/L</a:t>
            </a:r>
            <a:endParaRPr lang="en-AU" dirty="0"/>
          </a:p>
          <a:p>
            <a:r>
              <a:rPr lang="en-US" dirty="0"/>
              <a:t>Post-Meals: 5 – 10mmol/L</a:t>
            </a:r>
            <a:endParaRPr lang="en-AU" dirty="0"/>
          </a:p>
          <a:p>
            <a:r>
              <a:rPr lang="en-US" dirty="0"/>
              <a:t>Bed Time: 6 – 8 mmol/l</a:t>
            </a:r>
            <a:endParaRPr lang="en-AU" dirty="0"/>
          </a:p>
          <a:p>
            <a:r>
              <a:rPr lang="en-US" dirty="0"/>
              <a:t>0200-0300: 5 – 8mmol/L</a:t>
            </a:r>
            <a:endParaRPr lang="en-AU" dirty="0"/>
          </a:p>
          <a:p>
            <a:r>
              <a:rPr lang="en-US" dirty="0"/>
              <a:t>Individualized targets always, hypo risk, food access, activity, family capacity</a:t>
            </a:r>
            <a:endParaRPr lang="en-AU" dirty="0"/>
          </a:p>
          <a:p>
            <a:r>
              <a:rPr lang="en-US" dirty="0"/>
              <a:t>Mindful HbA1c</a:t>
            </a:r>
            <a:endParaRPr lang="en-AU" dirty="0"/>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36</a:t>
            </a:fld>
            <a:endParaRPr lang="en-US"/>
          </a:p>
        </p:txBody>
      </p:sp>
    </p:spTree>
    <p:extLst>
      <p:ext uri="{BB962C8B-B14F-4D97-AF65-F5344CB8AC3E}">
        <p14:creationId xmlns:p14="http://schemas.microsoft.com/office/powerpoint/2010/main" val="3706110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37</a:t>
            </a:fld>
            <a:endParaRPr lang="en-US"/>
          </a:p>
        </p:txBody>
      </p:sp>
    </p:spTree>
    <p:extLst>
      <p:ext uri="{BB962C8B-B14F-4D97-AF65-F5344CB8AC3E}">
        <p14:creationId xmlns:p14="http://schemas.microsoft.com/office/powerpoint/2010/main" val="3266671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38</a:t>
            </a:fld>
            <a:endParaRPr lang="en-US"/>
          </a:p>
        </p:txBody>
      </p:sp>
    </p:spTree>
    <p:extLst>
      <p:ext uri="{BB962C8B-B14F-4D97-AF65-F5344CB8AC3E}">
        <p14:creationId xmlns:p14="http://schemas.microsoft.com/office/powerpoint/2010/main" val="2638448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39</a:t>
            </a:fld>
            <a:endParaRPr lang="en-US"/>
          </a:p>
        </p:txBody>
      </p:sp>
    </p:spTree>
    <p:extLst>
      <p:ext uri="{BB962C8B-B14F-4D97-AF65-F5344CB8AC3E}">
        <p14:creationId xmlns:p14="http://schemas.microsoft.com/office/powerpoint/2010/main" val="990166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40</a:t>
            </a:fld>
            <a:endParaRPr lang="en-US"/>
          </a:p>
        </p:txBody>
      </p:sp>
    </p:spTree>
    <p:extLst>
      <p:ext uri="{BB962C8B-B14F-4D97-AF65-F5344CB8AC3E}">
        <p14:creationId xmlns:p14="http://schemas.microsoft.com/office/powerpoint/2010/main" val="241419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3412-55D7-8A42-88B5-A10770D8B912}" type="slidenum">
              <a:rPr lang="en-US" smtClean="0"/>
              <a:t>4</a:t>
            </a:fld>
            <a:endParaRPr lang="en-US"/>
          </a:p>
        </p:txBody>
      </p:sp>
    </p:spTree>
    <p:extLst>
      <p:ext uri="{BB962C8B-B14F-4D97-AF65-F5344CB8AC3E}">
        <p14:creationId xmlns:p14="http://schemas.microsoft.com/office/powerpoint/2010/main" val="15669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Before starting I wanted to touch on use of language</a:t>
            </a:r>
          </a:p>
          <a:p>
            <a:pPr lvl="0"/>
            <a:r>
              <a:rPr lang="en-AU" dirty="0"/>
              <a:t>Diabetes Australia has a language position statement that encourages positive language when talking about diabetes </a:t>
            </a:r>
          </a:p>
          <a:p>
            <a:pPr lvl="0"/>
            <a:r>
              <a:rPr lang="en-AU" dirty="0"/>
              <a:t>People both young &amp; old are sensitive to the implications of the words and phrases used to describe, categorise  &amp; label aspects of their identity.</a:t>
            </a:r>
          </a:p>
          <a:p>
            <a:pPr lvl="0"/>
            <a:r>
              <a:rPr lang="en-AU" dirty="0"/>
              <a:t>Language &amp; attitudes it reflects, can alter self confidence &amp; motivation, &amp; hence wellbeing directly or in-directly.</a:t>
            </a:r>
          </a:p>
          <a:p>
            <a:pPr lvl="0"/>
            <a:r>
              <a:rPr lang="en-AU" dirty="0"/>
              <a:t>Certain words can be motivating or de-motivating</a:t>
            </a:r>
          </a:p>
          <a:p>
            <a:pPr lvl="0"/>
            <a:r>
              <a:rPr lang="en-AU" dirty="0"/>
              <a:t>So when communicating with a young person &amp; their families, it is important to consider your choice of language &amp; how this could affect their thoughts, feelings &amp; behaviours. </a:t>
            </a:r>
          </a:p>
          <a:p>
            <a:pPr lvl="0"/>
            <a:r>
              <a:rPr lang="en-AU" dirty="0"/>
              <a:t>Information on downloading can be found in resources. </a:t>
            </a:r>
          </a:p>
          <a:p>
            <a:r>
              <a:rPr lang="en-AU" dirty="0"/>
              <a:t>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5</a:t>
            </a:fld>
            <a:endParaRPr lang="en-US"/>
          </a:p>
        </p:txBody>
      </p:sp>
    </p:spTree>
    <p:extLst>
      <p:ext uri="{BB962C8B-B14F-4D97-AF65-F5344CB8AC3E}">
        <p14:creationId xmlns:p14="http://schemas.microsoft.com/office/powerpoint/2010/main" val="61200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The NDSS is an initiative of the Australian Government which is administered with the assistance of Diabetes Australia. We sign the person up to this scheme at the time of diagnosis. </a:t>
            </a:r>
          </a:p>
          <a:p>
            <a:pPr lvl="0"/>
            <a:r>
              <a:rPr lang="en-AU" dirty="0"/>
              <a:t>As the prevalence of diabetes increases in Australia, it is vital that health professionals are kept up-to-date with current best practice guidelines and relevant new information on diabetes management. It is also important that health professionals are aware of the NDSS and the support it can provide both for themselves and people with diabetes. </a:t>
            </a:r>
          </a:p>
          <a:p>
            <a:pPr lvl="0"/>
            <a:r>
              <a:rPr lang="en-AU" dirty="0"/>
              <a:t>The NDSS provides support services both for your patients and for health professionals, to help you, your patients, their family and carers learn more about how to effectively manage life with diabetes.</a:t>
            </a:r>
          </a:p>
          <a:p>
            <a:r>
              <a:rPr lang="en-AU" dirty="0"/>
              <a:t>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6</a:t>
            </a:fld>
            <a:endParaRPr lang="en-US"/>
          </a:p>
        </p:txBody>
      </p:sp>
    </p:spTree>
    <p:extLst>
      <p:ext uri="{BB962C8B-B14F-4D97-AF65-F5344CB8AC3E}">
        <p14:creationId xmlns:p14="http://schemas.microsoft.com/office/powerpoint/2010/main" val="339005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The NDSS gives the person with diabetes access to a large range of subsidised products that help affordably to self-manage your diabetes. People need to be signed up to NDSS by Diabetes Educator or Medical Practitioner before leaving hospital so supplies can be accessed prior to discharge. </a:t>
            </a:r>
          </a:p>
          <a:p>
            <a:r>
              <a:rPr lang="en-AU" dirty="0"/>
              <a:t> </a:t>
            </a:r>
          </a:p>
          <a:p>
            <a:r>
              <a:rPr lang="en-AU" dirty="0"/>
              <a:t> </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7</a:t>
            </a:fld>
            <a:endParaRPr lang="en-US"/>
          </a:p>
        </p:txBody>
      </p:sp>
    </p:spTree>
    <p:extLst>
      <p:ext uri="{BB962C8B-B14F-4D97-AF65-F5344CB8AC3E}">
        <p14:creationId xmlns:p14="http://schemas.microsoft.com/office/powerpoint/2010/main" val="394032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NDSS national diabetes data snapshots are updated every three months, and provide key statistics for all types of diabetes, type 1 diabetes, type 2 diabetes, gestational diabetes, and insulin therapy.</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8</a:t>
            </a:fld>
            <a:endParaRPr lang="en-US"/>
          </a:p>
        </p:txBody>
      </p:sp>
    </p:spTree>
    <p:extLst>
      <p:ext uri="{BB962C8B-B14F-4D97-AF65-F5344CB8AC3E}">
        <p14:creationId xmlns:p14="http://schemas.microsoft.com/office/powerpoint/2010/main" val="419255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Year to date the type 1 figures are very stable</a:t>
            </a:r>
          </a:p>
          <a:p>
            <a:pPr lvl="0"/>
            <a:r>
              <a:rPr lang="en-AU" dirty="0"/>
              <a:t>2764 kids under 18 in Victoria with T1DM is about a quarter of the national figure</a:t>
            </a:r>
          </a:p>
          <a:p>
            <a:pPr lvl="0"/>
            <a:r>
              <a:rPr lang="en-AU" dirty="0"/>
              <a:t>RCH sees approximately 1500 kids</a:t>
            </a:r>
          </a:p>
          <a:p>
            <a:pPr lvl="0"/>
            <a:r>
              <a:rPr lang="en-AU" dirty="0"/>
              <a:t>MMC </a:t>
            </a:r>
            <a:r>
              <a:rPr lang="en-AU" dirty="0" err="1"/>
              <a:t>approximatlry</a:t>
            </a:r>
            <a:r>
              <a:rPr lang="en-AU" dirty="0"/>
              <a:t> 800 kids</a:t>
            </a:r>
          </a:p>
          <a:p>
            <a:pPr lvl="0"/>
            <a:r>
              <a:rPr lang="en-AU" dirty="0"/>
              <a:t>Remaining 400-500 are seen by smaller </a:t>
            </a:r>
            <a:r>
              <a:rPr lang="en-AU" dirty="0" err="1"/>
              <a:t>centres..us</a:t>
            </a:r>
            <a:r>
              <a:rPr lang="en-AU" dirty="0"/>
              <a:t>, Geelong, Frankston, Bendigo, </a:t>
            </a:r>
            <a:r>
              <a:rPr lang="en-AU" dirty="0" err="1"/>
              <a:t>Aubury</a:t>
            </a:r>
            <a:r>
              <a:rPr lang="en-AU" dirty="0"/>
              <a:t>, Warrnambool OR </a:t>
            </a:r>
            <a:r>
              <a:rPr lang="en-AU" dirty="0" err="1"/>
              <a:t>Privatley</a:t>
            </a:r>
            <a:r>
              <a:rPr lang="en-AU" dirty="0"/>
              <a:t>.</a:t>
            </a:r>
          </a:p>
          <a:p>
            <a:endParaRPr lang="en-US" dirty="0"/>
          </a:p>
        </p:txBody>
      </p:sp>
      <p:sp>
        <p:nvSpPr>
          <p:cNvPr id="4" name="Slide Number Placeholder 3"/>
          <p:cNvSpPr>
            <a:spLocks noGrp="1"/>
          </p:cNvSpPr>
          <p:nvPr>
            <p:ph type="sldNum" sz="quarter" idx="5"/>
          </p:nvPr>
        </p:nvSpPr>
        <p:spPr/>
        <p:txBody>
          <a:bodyPr/>
          <a:lstStyle/>
          <a:p>
            <a:fld id="{FF023412-55D7-8A42-88B5-A10770D8B912}" type="slidenum">
              <a:rPr lang="en-US" smtClean="0"/>
              <a:t>9</a:t>
            </a:fld>
            <a:endParaRPr lang="en-US"/>
          </a:p>
        </p:txBody>
      </p:sp>
    </p:spTree>
    <p:extLst>
      <p:ext uri="{BB962C8B-B14F-4D97-AF65-F5344CB8AC3E}">
        <p14:creationId xmlns:p14="http://schemas.microsoft.com/office/powerpoint/2010/main" val="267725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90F3-39A4-004E-8398-D15777A07F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7298B4-A756-2446-99F0-26B4E5619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8CA99-D081-044C-BE60-BEB6223E61D2}"/>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5" name="Footer Placeholder 4">
            <a:extLst>
              <a:ext uri="{FF2B5EF4-FFF2-40B4-BE49-F238E27FC236}">
                <a16:creationId xmlns:a16="http://schemas.microsoft.com/office/drawing/2014/main" id="{EEAE9AB4-B174-3D44-80B4-6AD22FA81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6D6C9-7C13-B94C-B740-E3D037816D17}"/>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401778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B445-E62C-9F4C-803C-9F9C6270D0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25557-EFEF-834B-812D-2E26621B8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87089-D8B4-D94F-A80C-18A02D9231AE}"/>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5" name="Footer Placeholder 4">
            <a:extLst>
              <a:ext uri="{FF2B5EF4-FFF2-40B4-BE49-F238E27FC236}">
                <a16:creationId xmlns:a16="http://schemas.microsoft.com/office/drawing/2014/main" id="{A37EAD07-C5FC-8542-8EEF-C6F3634CA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06778-31B2-E64E-B3B6-4C8742328A00}"/>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270188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D7D5D-535C-B049-AAE9-5F51ADD869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9531B-80D5-0543-93D0-20C916FC3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8B05A-E7B3-A144-9BDF-D76D75F9F8F0}"/>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5" name="Footer Placeholder 4">
            <a:extLst>
              <a:ext uri="{FF2B5EF4-FFF2-40B4-BE49-F238E27FC236}">
                <a16:creationId xmlns:a16="http://schemas.microsoft.com/office/drawing/2014/main" id="{BDDD2DB9-6337-8D46-BCEF-6A4AEDD3D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B2A7B-2318-FA4E-9192-AEA5409C78BF}"/>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328285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3593-8888-1944-981C-E8094C5C6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5F98E-EDA8-A942-9F63-68A96E4A2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71190-2297-CD48-BAF7-13995922C606}"/>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5" name="Footer Placeholder 4">
            <a:extLst>
              <a:ext uri="{FF2B5EF4-FFF2-40B4-BE49-F238E27FC236}">
                <a16:creationId xmlns:a16="http://schemas.microsoft.com/office/drawing/2014/main" id="{3DB733FB-7772-4446-8F13-2900C5C64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85CC4-95D2-ED49-B7D0-B2579009889D}"/>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194585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0150-3E08-E841-A2DB-BBA90C823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BD376-4864-3E4C-B0C1-9124FF3E4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BEA90-7065-D14C-ABF7-CBA8B094EABE}"/>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5" name="Footer Placeholder 4">
            <a:extLst>
              <a:ext uri="{FF2B5EF4-FFF2-40B4-BE49-F238E27FC236}">
                <a16:creationId xmlns:a16="http://schemas.microsoft.com/office/drawing/2014/main" id="{7F522A88-F0AD-1E4C-8DD5-86055F4F3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605C6-850F-C34D-83A9-141F37C4759E}"/>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220024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608D-2BDD-204D-85AB-3E77C3900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D0D55-3229-C24D-9537-71939B3DE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1D6901-D608-AA4F-A9F9-32254F2941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A11751-7928-2148-B460-AF2E48F4B0D2}"/>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6" name="Footer Placeholder 5">
            <a:extLst>
              <a:ext uri="{FF2B5EF4-FFF2-40B4-BE49-F238E27FC236}">
                <a16:creationId xmlns:a16="http://schemas.microsoft.com/office/drawing/2014/main" id="{5CFDB7E6-4AF3-B14F-A471-865138BB0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36F97-9F47-134F-941B-83FEBBE905A6}"/>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328328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1B34-000B-264A-A453-2287F420E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E829B5-63F7-7740-BAC2-4BA09F8E6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F9B4D-7F16-624B-9A45-403C0AD97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20900-E2E2-9A4B-A00F-96CB4649A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814D99-ED8F-8B4F-BCAB-9D58D6A04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CC364-9163-804D-B5E8-2B3C5DC6CBD9}"/>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8" name="Footer Placeholder 7">
            <a:extLst>
              <a:ext uri="{FF2B5EF4-FFF2-40B4-BE49-F238E27FC236}">
                <a16:creationId xmlns:a16="http://schemas.microsoft.com/office/drawing/2014/main" id="{26A970FD-01FC-6B46-BD61-15AAA89A6D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9FFAE-4853-BB49-A1B9-3724C30C0767}"/>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356378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D7C7-EAC8-D640-BB00-0A57903E3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032D8D-996C-AA49-AC30-2778AC05AA10}"/>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4" name="Footer Placeholder 3">
            <a:extLst>
              <a:ext uri="{FF2B5EF4-FFF2-40B4-BE49-F238E27FC236}">
                <a16:creationId xmlns:a16="http://schemas.microsoft.com/office/drawing/2014/main" id="{184DB44A-0CC7-6342-A9A9-AF3F454B5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D4E29-DF6F-5241-887C-5C1D3C79096B}"/>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344430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626BE-76B0-B349-96BB-A7F7B9E6B978}"/>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3" name="Footer Placeholder 2">
            <a:extLst>
              <a:ext uri="{FF2B5EF4-FFF2-40B4-BE49-F238E27FC236}">
                <a16:creationId xmlns:a16="http://schemas.microsoft.com/office/drawing/2014/main" id="{0DEB792A-0816-4946-9682-149649AD17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A1E99E-FDB4-9E4F-8C90-187DDACB41CB}"/>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240277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805C-E987-B341-8748-3B906AFCF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99DF8-754D-2844-9100-B0C0E2296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5FCCBA-4D37-1F40-9A80-F3C265E1F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C55D8-3E27-174C-AC68-152AF87C1639}"/>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6" name="Footer Placeholder 5">
            <a:extLst>
              <a:ext uri="{FF2B5EF4-FFF2-40B4-BE49-F238E27FC236}">
                <a16:creationId xmlns:a16="http://schemas.microsoft.com/office/drawing/2014/main" id="{5C8C6B07-3286-D747-9AC3-EAE72EB0C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A5108-3AFF-F744-BDDD-1D263D79E19A}"/>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71218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81DD-89AC-8E48-8FAF-FF01E43AD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21FC9-291B-924D-86BB-5A3B7FF95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1B9A1-0349-374F-9B40-411A06020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85DE-E594-FA4F-B5B8-D23F64C87743}"/>
              </a:ext>
            </a:extLst>
          </p:cNvPr>
          <p:cNvSpPr>
            <a:spLocks noGrp="1"/>
          </p:cNvSpPr>
          <p:nvPr>
            <p:ph type="dt" sz="half" idx="10"/>
          </p:nvPr>
        </p:nvSpPr>
        <p:spPr/>
        <p:txBody>
          <a:bodyPr/>
          <a:lstStyle/>
          <a:p>
            <a:fld id="{0EF53301-A2A8-C44F-BDFA-A4E099F1F3AE}" type="datetimeFigureOut">
              <a:rPr lang="en-US" smtClean="0"/>
              <a:t>3/22/19</a:t>
            </a:fld>
            <a:endParaRPr lang="en-US"/>
          </a:p>
        </p:txBody>
      </p:sp>
      <p:sp>
        <p:nvSpPr>
          <p:cNvPr id="6" name="Footer Placeholder 5">
            <a:extLst>
              <a:ext uri="{FF2B5EF4-FFF2-40B4-BE49-F238E27FC236}">
                <a16:creationId xmlns:a16="http://schemas.microsoft.com/office/drawing/2014/main" id="{0C266B37-A4C1-7447-A50C-0F45EBD77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3DCF7-C7A7-4646-A17E-2126D49889A1}"/>
              </a:ext>
            </a:extLst>
          </p:cNvPr>
          <p:cNvSpPr>
            <a:spLocks noGrp="1"/>
          </p:cNvSpPr>
          <p:nvPr>
            <p:ph type="sldNum" sz="quarter" idx="12"/>
          </p:nvPr>
        </p:nvSpPr>
        <p:spPr/>
        <p:txBody>
          <a:bodyPr/>
          <a:lstStyle/>
          <a:p>
            <a:fld id="{54E145BF-857C-A446-8FD1-87271EE541C5}" type="slidenum">
              <a:rPr lang="en-US" smtClean="0"/>
              <a:t>‹#›</a:t>
            </a:fld>
            <a:endParaRPr lang="en-US"/>
          </a:p>
        </p:txBody>
      </p:sp>
    </p:spTree>
    <p:extLst>
      <p:ext uri="{BB962C8B-B14F-4D97-AF65-F5344CB8AC3E}">
        <p14:creationId xmlns:p14="http://schemas.microsoft.com/office/powerpoint/2010/main" val="282030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68B31-9642-0B42-807A-1C1440E91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475DF2-CB62-A848-B32D-07C343AF9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2175C-C8C6-EB4B-BED7-A6B0C524B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3301-A2A8-C44F-BDFA-A4E099F1F3AE}" type="datetimeFigureOut">
              <a:rPr lang="en-US" smtClean="0"/>
              <a:t>3/22/19</a:t>
            </a:fld>
            <a:endParaRPr lang="en-US"/>
          </a:p>
        </p:txBody>
      </p:sp>
      <p:sp>
        <p:nvSpPr>
          <p:cNvPr id="5" name="Footer Placeholder 4">
            <a:extLst>
              <a:ext uri="{FF2B5EF4-FFF2-40B4-BE49-F238E27FC236}">
                <a16:creationId xmlns:a16="http://schemas.microsoft.com/office/drawing/2014/main" id="{102AE5B5-F805-8B4E-B02C-F797BAD85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B01364-934D-4146-B0A1-F3AAB5595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145BF-857C-A446-8FD1-87271EE541C5}" type="slidenum">
              <a:rPr lang="en-US" smtClean="0"/>
              <a:t>‹#›</a:t>
            </a:fld>
            <a:endParaRPr lang="en-US"/>
          </a:p>
        </p:txBody>
      </p:sp>
    </p:spTree>
    <p:extLst>
      <p:ext uri="{BB962C8B-B14F-4D97-AF65-F5344CB8AC3E}">
        <p14:creationId xmlns:p14="http://schemas.microsoft.com/office/powerpoint/2010/main" val="360971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X9ivR4y03DE?feature=oembed"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ptodate.com/management-of-type-1-diabetes-mellitus-in-children-and-adolescents" TargetMode="External"/><Relationship Id="rId2" Type="http://schemas.openxmlformats.org/officeDocument/2006/relationships/hyperlink" Target="http://www.ispad.org/" TargetMode="External"/><Relationship Id="rId1" Type="http://schemas.openxmlformats.org/officeDocument/2006/relationships/slideLayout" Target="../slideLayouts/slideLayout2.xml"/><Relationship Id="rId5" Type="http://schemas.openxmlformats.org/officeDocument/2006/relationships/hyperlink" Target="http://www.who.int/diabetes/en/" TargetMode="External"/><Relationship Id="rId4" Type="http://schemas.openxmlformats.org/officeDocument/2006/relationships/hyperlink" Target="http://ispad.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maxpixel.net/Blood-Glucose-Meter-Diabetic-Finger-Test-Diabetes-77700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tif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customXml" Target="../ink/ink19.xml"/><Relationship Id="rId21" Type="http://schemas.openxmlformats.org/officeDocument/2006/relationships/image" Target="../media/image25.png"/><Relationship Id="rId34" Type="http://schemas.openxmlformats.org/officeDocument/2006/relationships/customXml" Target="../ink/ink16.xml"/><Relationship Id="rId42" Type="http://schemas.openxmlformats.org/officeDocument/2006/relationships/image" Target="../media/image35.png"/><Relationship Id="rId47" Type="http://schemas.openxmlformats.org/officeDocument/2006/relationships/customXml" Target="../ink/ink23.xml"/><Relationship Id="rId7" Type="http://schemas.openxmlformats.org/officeDocument/2006/relationships/image" Target="../media/image18.png"/><Relationship Id="rId2" Type="http://schemas.openxmlformats.org/officeDocument/2006/relationships/notesSlide" Target="../notesSlides/notesSlide33.xml"/><Relationship Id="rId16" Type="http://schemas.openxmlformats.org/officeDocument/2006/relationships/customXml" Target="../ink/ink7.xml"/><Relationship Id="rId29" Type="http://schemas.openxmlformats.org/officeDocument/2006/relationships/image" Target="../media/image29.png"/><Relationship Id="rId11" Type="http://schemas.openxmlformats.org/officeDocument/2006/relationships/image" Target="../media/image2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3.png"/><Relationship Id="rId40" Type="http://schemas.openxmlformats.org/officeDocument/2006/relationships/image" Target="../media/image34.png"/><Relationship Id="rId45" Type="http://schemas.openxmlformats.org/officeDocument/2006/relationships/customXml" Target="../ink/ink22.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customXml" Target="../ink/ink24.xml"/><Relationship Id="rId10" Type="http://schemas.openxmlformats.org/officeDocument/2006/relationships/customXml" Target="../ink/ink4.xml"/><Relationship Id="rId19" Type="http://schemas.openxmlformats.org/officeDocument/2006/relationships/image" Target="../media/image24.png"/><Relationship Id="rId31" Type="http://schemas.openxmlformats.org/officeDocument/2006/relationships/image" Target="../media/image30.png"/><Relationship Id="rId44" Type="http://schemas.openxmlformats.org/officeDocument/2006/relationships/image" Target="../media/image36.png"/><Relationship Id="rId4" Type="http://schemas.openxmlformats.org/officeDocument/2006/relationships/customXml" Target="../ink/ink1.xml"/><Relationship Id="rId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8.png"/><Relationship Id="rId30" Type="http://schemas.openxmlformats.org/officeDocument/2006/relationships/customXml" Target="../ink/ink14.xml"/><Relationship Id="rId35" Type="http://schemas.openxmlformats.org/officeDocument/2006/relationships/image" Target="../media/image32.png"/><Relationship Id="rId43" Type="http://schemas.openxmlformats.org/officeDocument/2006/relationships/customXml" Target="../ink/ink21.xml"/><Relationship Id="rId48" Type="http://schemas.openxmlformats.org/officeDocument/2006/relationships/image" Target="../media/image38.png"/><Relationship Id="rId8" Type="http://schemas.openxmlformats.org/officeDocument/2006/relationships/customXml" Target="../ink/ink3.xml"/><Relationship Id="rId3" Type="http://schemas.openxmlformats.org/officeDocument/2006/relationships/image" Target="../media/image16.png"/><Relationship Id="rId12" Type="http://schemas.openxmlformats.org/officeDocument/2006/relationships/customXml" Target="../ink/ink5.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18.xml"/><Relationship Id="rId46" Type="http://schemas.openxmlformats.org/officeDocument/2006/relationships/image" Target="../media/image37.png"/><Relationship Id="rId20" Type="http://schemas.openxmlformats.org/officeDocument/2006/relationships/customXml" Target="../ink/ink9.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spad.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who.int/diabetes/en/" TargetMode="External"/><Relationship Id="rId5" Type="http://schemas.openxmlformats.org/officeDocument/2006/relationships/hyperlink" Target="http://ispad.org/" TargetMode="External"/><Relationship Id="rId4" Type="http://schemas.openxmlformats.org/officeDocument/2006/relationships/hyperlink" Target="http://www.uptodate.com/management-of-type-1-diabetes-mellitus-in-children-and-adolescent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1DEC-2E38-7043-BD7E-6D09F4833419}"/>
              </a:ext>
            </a:extLst>
          </p:cNvPr>
          <p:cNvSpPr>
            <a:spLocks noGrp="1"/>
          </p:cNvSpPr>
          <p:nvPr>
            <p:ph type="ctrTitle"/>
          </p:nvPr>
        </p:nvSpPr>
        <p:spPr>
          <a:xfrm>
            <a:off x="6413111" y="640081"/>
            <a:ext cx="5138808" cy="3352473"/>
          </a:xfrm>
          <a:noFill/>
        </p:spPr>
        <p:txBody>
          <a:bodyPr>
            <a:normAutofit/>
          </a:bodyPr>
          <a:lstStyle/>
          <a:p>
            <a:r>
              <a:rPr lang="en-US" sz="5600" err="1">
                <a:latin typeface="Arial" panose="020B0604020202020204" pitchFamily="34" charset="0"/>
                <a:cs typeface="Arial" panose="020B0604020202020204" pitchFamily="34" charset="0"/>
              </a:rPr>
              <a:t>Paediatric</a:t>
            </a:r>
            <a:r>
              <a:rPr lang="en-US" sz="5600">
                <a:latin typeface="Arial" panose="020B0604020202020204" pitchFamily="34" charset="0"/>
                <a:cs typeface="Arial" panose="020B0604020202020204" pitchFamily="34" charset="0"/>
              </a:rPr>
              <a:t> Diabetes Education Day</a:t>
            </a:r>
            <a:br>
              <a:rPr lang="en-US" sz="5600">
                <a:latin typeface="Arial" panose="020B0604020202020204" pitchFamily="34" charset="0"/>
                <a:cs typeface="Arial" panose="020B0604020202020204" pitchFamily="34" charset="0"/>
              </a:rPr>
            </a:br>
            <a:endParaRPr lang="en-US" sz="56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1B8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FEEB1C2-BE3E-3F4C-A730-8627A1C166B2}"/>
              </a:ext>
            </a:extLst>
          </p:cNvPr>
          <p:cNvPicPr>
            <a:picLocks noChangeAspect="1"/>
          </p:cNvPicPr>
          <p:nvPr/>
        </p:nvPicPr>
        <p:blipFill rotWithShape="1">
          <a:blip r:embed="rId3">
            <a:extLst/>
          </a:blip>
          <a:srcRect l="2819"/>
          <a:stretch/>
        </p:blipFill>
        <p:spPr>
          <a:xfrm>
            <a:off x="966500" y="1585088"/>
            <a:ext cx="4169664" cy="3687802"/>
          </a:xfrm>
          <a:prstGeom prst="rect">
            <a:avLst/>
          </a:prstGeom>
          <a:effectLst/>
        </p:spPr>
      </p:pic>
      <p:pic>
        <p:nvPicPr>
          <p:cNvPr id="14" name="Picture 4">
            <a:extLst>
              <a:ext uri="{FF2B5EF4-FFF2-40B4-BE49-F238E27FC236}">
                <a16:creationId xmlns:a16="http://schemas.microsoft.com/office/drawing/2014/main" id="{EFE0D323-373E-E449-81F3-A1FC4E6264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617" y="3566911"/>
            <a:ext cx="3447795" cy="250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E185-4887-4D4E-8133-32D2C1DF8E36}"/>
              </a:ext>
            </a:extLst>
          </p:cNvPr>
          <p:cNvSpPr>
            <a:spLocks noGrp="1"/>
          </p:cNvSpPr>
          <p:nvPr>
            <p:ph type="title"/>
          </p:nvPr>
        </p:nvSpPr>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What is Type 1 Diabetes Mellitus</a:t>
            </a:r>
          </a:p>
        </p:txBody>
      </p:sp>
      <p:sp>
        <p:nvSpPr>
          <p:cNvPr id="3" name="Content Placeholder 2">
            <a:extLst>
              <a:ext uri="{FF2B5EF4-FFF2-40B4-BE49-F238E27FC236}">
                <a16:creationId xmlns:a16="http://schemas.microsoft.com/office/drawing/2014/main" id="{A2225598-E1AF-B44C-8375-6A0124D12FAB}"/>
              </a:ext>
            </a:extLst>
          </p:cNvPr>
          <p:cNvSpPr>
            <a:spLocks noGrp="1"/>
          </p:cNvSpPr>
          <p:nvPr>
            <p:ph idx="1"/>
          </p:nvPr>
        </p:nvSpPr>
        <p:spPr>
          <a:xfrm>
            <a:off x="838200" y="1690688"/>
            <a:ext cx="10515600" cy="4994925"/>
          </a:xfrm>
        </p:spPr>
        <p:txBody>
          <a:bodyPr>
            <a:normAutofit/>
          </a:bodyPr>
          <a:lstStyle/>
          <a:p>
            <a:r>
              <a:rPr lang="en-US" sz="2400" dirty="0">
                <a:latin typeface="Arial" panose="020B0604020202020204" pitchFamily="34" charset="0"/>
                <a:cs typeface="Arial" panose="020B0604020202020204" pitchFamily="34" charset="0"/>
              </a:rPr>
              <a:t>Diabetes  – Greek word ‘siphon’</a:t>
            </a:r>
          </a:p>
          <a:p>
            <a:r>
              <a:rPr lang="en-US" sz="2400" dirty="0">
                <a:latin typeface="Arial" panose="020B0604020202020204" pitchFamily="34" charset="0"/>
                <a:cs typeface="Arial" panose="020B0604020202020204" pitchFamily="34" charset="0"/>
              </a:rPr>
              <a:t>Mellitus - Latin word ‘honeyed’ or ‘sweet’ </a:t>
            </a:r>
          </a:p>
          <a:p>
            <a:r>
              <a:rPr lang="en-US" sz="2400" dirty="0">
                <a:latin typeface="Arial" panose="020B0604020202020204" pitchFamily="34" charset="0"/>
                <a:cs typeface="Arial" panose="020B0604020202020204" pitchFamily="34" charset="0"/>
              </a:rPr>
              <a:t>1500BC Egyptian manuscript – “too great emptying of the urine”</a:t>
            </a:r>
          </a:p>
          <a:p>
            <a:r>
              <a:rPr lang="en-AU" sz="2400" dirty="0">
                <a:latin typeface="Arial" panose="020B0604020202020204" pitchFamily="34" charset="0"/>
                <a:cs typeface="Arial" panose="020B0604020202020204" pitchFamily="34" charset="0"/>
              </a:rPr>
              <a:t>T1DM is one of the most common chronic diseases of childhood </a:t>
            </a:r>
          </a:p>
          <a:p>
            <a:r>
              <a:rPr lang="en-US" sz="2400" dirty="0">
                <a:latin typeface="Arial" panose="020B0604020202020204" pitchFamily="34" charset="0"/>
                <a:cs typeface="Arial" panose="020B0604020202020204" pitchFamily="34" charset="0"/>
              </a:rPr>
              <a:t>Usually develops in children/adolescents</a:t>
            </a:r>
          </a:p>
          <a:p>
            <a:r>
              <a:rPr lang="en-AU" sz="2400" dirty="0">
                <a:latin typeface="Arial" panose="020B0604020202020204" pitchFamily="34" charset="0"/>
                <a:cs typeface="Arial" panose="020B0604020202020204" pitchFamily="34" charset="0"/>
              </a:rPr>
              <a:t>Incidence of T1DM varies worldwide </a:t>
            </a:r>
          </a:p>
          <a:p>
            <a:r>
              <a:rPr lang="en-AU" sz="2400" dirty="0">
                <a:latin typeface="Arial" panose="020B0604020202020204" pitchFamily="34" charset="0"/>
                <a:cs typeface="Arial" panose="020B0604020202020204" pitchFamily="34" charset="0"/>
              </a:rPr>
              <a:t>Increase risk for males</a:t>
            </a:r>
          </a:p>
          <a:p>
            <a:r>
              <a:rPr lang="en-AU" sz="2400" dirty="0">
                <a:latin typeface="Arial" panose="020B0604020202020204" pitchFamily="34" charset="0"/>
                <a:cs typeface="Arial" panose="020B0604020202020204" pitchFamily="34" charset="0"/>
              </a:rPr>
              <a:t>Type 1 diabetes diagnosed in adults over 30 may be Latent Autoimmune Diabetes</a:t>
            </a:r>
            <a:r>
              <a:rPr lang="en-AU" sz="2400" b="1" dirty="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in Adults (</a:t>
            </a:r>
            <a:r>
              <a:rPr lang="en-AU" sz="2400" b="1" dirty="0">
                <a:latin typeface="Arial" panose="020B0604020202020204" pitchFamily="34" charset="0"/>
                <a:cs typeface="Arial" panose="020B0604020202020204" pitchFamily="34" charset="0"/>
              </a:rPr>
              <a:t>LADA</a:t>
            </a:r>
            <a:r>
              <a:rPr lang="en-AU" sz="2400" dirty="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7">
            <a:extLst>
              <a:ext uri="{FF2B5EF4-FFF2-40B4-BE49-F238E27FC236}">
                <a16:creationId xmlns:a16="http://schemas.microsoft.com/office/drawing/2014/main" id="{D5C1B1BA-EA01-824F-B7EA-01687612E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2054" y="5008542"/>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40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DA60-5FE9-C145-9D58-67E86573025D}"/>
              </a:ext>
            </a:extLst>
          </p:cNvPr>
          <p:cNvSpPr>
            <a:spLocks noGrp="1"/>
          </p:cNvSpPr>
          <p:nvPr>
            <p:ph type="title"/>
          </p:nvPr>
        </p:nvSpPr>
        <p:spPr>
          <a:xfrm>
            <a:off x="838200" y="365126"/>
            <a:ext cx="10515600" cy="849078"/>
          </a:xfrm>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Pathophysiology Type 1 Diabetes </a:t>
            </a:r>
          </a:p>
        </p:txBody>
      </p:sp>
      <p:sp>
        <p:nvSpPr>
          <p:cNvPr id="3" name="Content Placeholder 2">
            <a:extLst>
              <a:ext uri="{FF2B5EF4-FFF2-40B4-BE49-F238E27FC236}">
                <a16:creationId xmlns:a16="http://schemas.microsoft.com/office/drawing/2014/main" id="{282A5040-1DC1-BE49-9C02-95FC6DCF1F04}"/>
              </a:ext>
            </a:extLst>
          </p:cNvPr>
          <p:cNvSpPr>
            <a:spLocks noGrp="1"/>
          </p:cNvSpPr>
          <p:nvPr>
            <p:ph idx="1"/>
          </p:nvPr>
        </p:nvSpPr>
        <p:spPr>
          <a:xfrm>
            <a:off x="314793" y="1214204"/>
            <a:ext cx="10118362" cy="5278671"/>
          </a:xfrm>
        </p:spPr>
        <p:txBody>
          <a:bodyPr>
            <a:noAutofit/>
          </a:bodyPr>
          <a:lstStyle/>
          <a:p>
            <a:pPr>
              <a:lnSpc>
                <a:spcPct val="100000"/>
              </a:lnSpc>
            </a:pPr>
            <a:r>
              <a:rPr lang="en-AU" sz="2400" dirty="0">
                <a:latin typeface="Arial" panose="020B0604020202020204" pitchFamily="34" charset="0"/>
                <a:cs typeface="Arial" panose="020B0604020202020204" pitchFamily="34" charset="0"/>
              </a:rPr>
              <a:t>Type 1 diabetes mellitus results from autoimmune destruction of the insulin-producing beta cells in the islets of Langerhans within pancreas</a:t>
            </a:r>
          </a:p>
          <a:p>
            <a:pPr>
              <a:lnSpc>
                <a:spcPct val="100000"/>
              </a:lnSpc>
            </a:pPr>
            <a:r>
              <a:rPr lang="en-AU" sz="2400" dirty="0">
                <a:latin typeface="Arial" panose="020B0604020202020204" pitchFamily="34" charset="0"/>
                <a:cs typeface="Arial" panose="020B0604020202020204" pitchFamily="34" charset="0"/>
              </a:rPr>
              <a:t>Occurring in genetically susceptible subjects, triggered by one or more environmental agents (viral, dietary and/or chemical) </a:t>
            </a:r>
          </a:p>
          <a:p>
            <a:pPr>
              <a:lnSpc>
                <a:spcPct val="100000"/>
              </a:lnSpc>
            </a:pPr>
            <a:r>
              <a:rPr lang="en-AU" sz="2400" dirty="0">
                <a:latin typeface="Arial" panose="020B0604020202020204" pitchFamily="34" charset="0"/>
                <a:cs typeface="Arial" panose="020B0604020202020204" pitchFamily="34" charset="0"/>
              </a:rPr>
              <a:t>Progressing over many months or years during which the subject is asymptomatic and euglycemic.</a:t>
            </a:r>
          </a:p>
          <a:p>
            <a:pPr>
              <a:lnSpc>
                <a:spcPct val="100000"/>
              </a:lnSpc>
            </a:pPr>
            <a:r>
              <a:rPr lang="en-AU" sz="2400" dirty="0">
                <a:latin typeface="Arial" panose="020B0604020202020204" pitchFamily="34" charset="0"/>
                <a:cs typeface="Arial" panose="020B0604020202020204" pitchFamily="34" charset="0"/>
              </a:rPr>
              <a:t>Genetic markers for type 1 diabetes are present from birth</a:t>
            </a:r>
          </a:p>
          <a:p>
            <a:pPr>
              <a:lnSpc>
                <a:spcPct val="100000"/>
              </a:lnSpc>
            </a:pPr>
            <a:r>
              <a:rPr lang="en-AU" sz="2400" dirty="0">
                <a:latin typeface="Arial" panose="020B0604020202020204" pitchFamily="34" charset="0"/>
                <a:cs typeface="Arial" panose="020B0604020202020204" pitchFamily="34" charset="0"/>
              </a:rPr>
              <a:t>Immune markers are detectable after the onset of the autoimmune process</a:t>
            </a:r>
          </a:p>
          <a:p>
            <a:pPr>
              <a:lnSpc>
                <a:spcPct val="100000"/>
              </a:lnSpc>
            </a:pPr>
            <a:r>
              <a:rPr lang="en-AU" sz="2400" dirty="0">
                <a:latin typeface="Arial" panose="020B0604020202020204" pitchFamily="34" charset="0"/>
                <a:cs typeface="Arial" panose="020B0604020202020204" pitchFamily="34" charset="0"/>
              </a:rPr>
              <a:t>Metabolic markers can be detected once enough beta cell </a:t>
            </a:r>
          </a:p>
          <a:p>
            <a:pPr marL="0" indent="0">
              <a:lnSpc>
                <a:spcPct val="100000"/>
              </a:lnSpc>
              <a:buNone/>
            </a:pPr>
            <a:r>
              <a:rPr lang="en-AU" sz="2400" dirty="0">
                <a:latin typeface="Arial" panose="020B0604020202020204" pitchFamily="34" charset="0"/>
                <a:cs typeface="Arial" panose="020B0604020202020204" pitchFamily="34" charset="0"/>
              </a:rPr>
              <a:t>damage has occurred before the onset of symptomatic hyperglycaemia</a:t>
            </a:r>
            <a:endParaRPr lang="en-US" sz="2400" dirty="0">
              <a:latin typeface="Arial" panose="020B0604020202020204" pitchFamily="34" charset="0"/>
              <a:cs typeface="Arial" panose="020B0604020202020204" pitchFamily="34" charset="0"/>
            </a:endParaRPr>
          </a:p>
        </p:txBody>
      </p:sp>
      <p:pic>
        <p:nvPicPr>
          <p:cNvPr id="4" name="Picture 7">
            <a:extLst>
              <a:ext uri="{FF2B5EF4-FFF2-40B4-BE49-F238E27FC236}">
                <a16:creationId xmlns:a16="http://schemas.microsoft.com/office/drawing/2014/main" id="{2C1B9D94-A7C5-CB48-82AF-45E2DFCDA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449" y="5040657"/>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30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F159-D846-C54C-B9ED-2D2BE12AC18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600" b="1" kern="1200" dirty="0">
                <a:solidFill>
                  <a:srgbClr val="0070C0"/>
                </a:solidFill>
                <a:latin typeface="Arial" panose="020B0604020202020204" pitchFamily="34" charset="0"/>
                <a:cs typeface="Arial" panose="020B0604020202020204" pitchFamily="34" charset="0"/>
              </a:rPr>
              <a:t>Current Research </a:t>
            </a:r>
            <a:r>
              <a:rPr lang="en-US" sz="3200" kern="1200" dirty="0">
                <a:solidFill>
                  <a:schemeClr val="bg1"/>
                </a:solidFill>
                <a:latin typeface="+mj-lt"/>
                <a:ea typeface="+mj-ea"/>
                <a:cs typeface="+mj-cs"/>
              </a:rPr>
              <a:t>of</a:t>
            </a:r>
          </a:p>
        </p:txBody>
      </p:sp>
      <p:pic>
        <p:nvPicPr>
          <p:cNvPr id="4" name="Content Placeholder 3">
            <a:extLst>
              <a:ext uri="{FF2B5EF4-FFF2-40B4-BE49-F238E27FC236}">
                <a16:creationId xmlns:a16="http://schemas.microsoft.com/office/drawing/2014/main" id="{B936484E-0471-7F4D-837B-1624D141ABEA}"/>
              </a:ext>
            </a:extLst>
          </p:cNvPr>
          <p:cNvPicPr>
            <a:picLocks noGrp="1" noChangeAspect="1"/>
          </p:cNvPicPr>
          <p:nvPr>
            <p:ph idx="1"/>
          </p:nvPr>
        </p:nvPicPr>
        <p:blipFill>
          <a:blip r:embed="rId3"/>
          <a:stretch>
            <a:fillRect/>
          </a:stretch>
        </p:blipFill>
        <p:spPr>
          <a:xfrm>
            <a:off x="2190045" y="1675227"/>
            <a:ext cx="7811909" cy="4394199"/>
          </a:xfrm>
          <a:prstGeom prst="rect">
            <a:avLst/>
          </a:prstGeom>
        </p:spPr>
      </p:pic>
    </p:spTree>
    <p:extLst>
      <p:ext uri="{BB962C8B-B14F-4D97-AF65-F5344CB8AC3E}">
        <p14:creationId xmlns:p14="http://schemas.microsoft.com/office/powerpoint/2010/main" val="123434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6722AB-C42B-CB49-BD4C-C0F2349B3B2B}"/>
              </a:ext>
            </a:extLst>
          </p:cNvPr>
          <p:cNvPicPr>
            <a:picLocks noGrp="1" noChangeAspect="1"/>
          </p:cNvPicPr>
          <p:nvPr>
            <p:ph idx="1"/>
          </p:nvPr>
        </p:nvPicPr>
        <p:blipFill>
          <a:blip r:embed="rId3"/>
          <a:stretch>
            <a:fillRect/>
          </a:stretch>
        </p:blipFill>
        <p:spPr>
          <a:xfrm>
            <a:off x="1230439" y="643466"/>
            <a:ext cx="9731121" cy="5571067"/>
          </a:xfrm>
          <a:prstGeom prst="rect">
            <a:avLst/>
          </a:prstGeom>
        </p:spPr>
      </p:pic>
    </p:spTree>
    <p:extLst>
      <p:ext uri="{BB962C8B-B14F-4D97-AF65-F5344CB8AC3E}">
        <p14:creationId xmlns:p14="http://schemas.microsoft.com/office/powerpoint/2010/main" val="413801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28A6-4AE4-2444-BDCE-33ED5AF33565}"/>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Diagnostic Criteria</a:t>
            </a:r>
          </a:p>
        </p:txBody>
      </p:sp>
      <p:sp>
        <p:nvSpPr>
          <p:cNvPr id="3" name="Content Placeholder 2">
            <a:extLst>
              <a:ext uri="{FF2B5EF4-FFF2-40B4-BE49-F238E27FC236}">
                <a16:creationId xmlns:a16="http://schemas.microsoft.com/office/drawing/2014/main" id="{0E7A75AD-8583-BC49-8516-29B4F81A3408}"/>
              </a:ext>
            </a:extLst>
          </p:cNvPr>
          <p:cNvSpPr>
            <a:spLocks noGrp="1"/>
          </p:cNvSpPr>
          <p:nvPr>
            <p:ph idx="1"/>
          </p:nvPr>
        </p:nvSpPr>
        <p:spPr>
          <a:xfrm>
            <a:off x="509666" y="1469036"/>
            <a:ext cx="10388183" cy="4497049"/>
          </a:xfrm>
        </p:spPr>
        <p:txBody>
          <a:bodyPr>
            <a:normAutofit fontScale="92500" lnSpcReduction="20000"/>
          </a:bodyPr>
          <a:lstStyle/>
          <a:p>
            <a:pPr>
              <a:lnSpc>
                <a:spcPct val="110000"/>
              </a:lnSpc>
            </a:pPr>
            <a:r>
              <a:rPr lang="en-AU" sz="2400" dirty="0">
                <a:latin typeface="Arial" panose="020B0604020202020204" pitchFamily="34" charset="0"/>
                <a:cs typeface="Arial" panose="020B0604020202020204" pitchFamily="34" charset="0"/>
              </a:rPr>
              <a:t>Based on laboratory measurement of plasma glucose levels (BGL) and the presence or absence of symptoms</a:t>
            </a:r>
          </a:p>
          <a:p>
            <a:pPr>
              <a:lnSpc>
                <a:spcPct val="110000"/>
              </a:lnSpc>
            </a:pPr>
            <a:r>
              <a:rPr lang="en-AU" sz="2400" dirty="0">
                <a:latin typeface="Arial" panose="020B0604020202020204" pitchFamily="34" charset="0"/>
                <a:cs typeface="Arial" panose="020B0604020202020204" pitchFamily="34" charset="0"/>
              </a:rPr>
              <a:t>Finger prick BGL testing should not be used to diagnose diabetes</a:t>
            </a:r>
            <a:endParaRPr lang="en-AU" sz="2400" b="1" dirty="0">
              <a:latin typeface="Arial" panose="020B0604020202020204" pitchFamily="34" charset="0"/>
              <a:cs typeface="Arial" panose="020B0604020202020204" pitchFamily="34" charset="0"/>
            </a:endParaRPr>
          </a:p>
          <a:p>
            <a:pPr>
              <a:lnSpc>
                <a:spcPct val="110000"/>
              </a:lnSpc>
            </a:pPr>
            <a:r>
              <a:rPr lang="en-AU" sz="2400" dirty="0">
                <a:latin typeface="Arial" panose="020B0604020202020204" pitchFamily="34" charset="0"/>
                <a:cs typeface="Arial" panose="020B0604020202020204" pitchFamily="34" charset="0"/>
              </a:rPr>
              <a:t>An elevated BGL can </a:t>
            </a:r>
            <a:r>
              <a:rPr lang="en-AU" sz="2400" u="sng" dirty="0">
                <a:latin typeface="Arial" panose="020B0604020202020204" pitchFamily="34" charset="0"/>
                <a:cs typeface="Arial" panose="020B0604020202020204" pitchFamily="34" charset="0"/>
              </a:rPr>
              <a:t>suggest</a:t>
            </a:r>
            <a:r>
              <a:rPr lang="en-AU" sz="2400" dirty="0">
                <a:latin typeface="Arial" panose="020B0604020202020204" pitchFamily="34" charset="0"/>
                <a:cs typeface="Arial" panose="020B0604020202020204" pitchFamily="34" charset="0"/>
              </a:rPr>
              <a:t> a diagnosis</a:t>
            </a:r>
          </a:p>
          <a:p>
            <a:pPr>
              <a:lnSpc>
                <a:spcPct val="110000"/>
              </a:lnSpc>
            </a:pPr>
            <a:r>
              <a:rPr lang="en-AU" sz="2400" dirty="0">
                <a:latin typeface="Arial" panose="020B0604020202020204" pitchFamily="34" charset="0"/>
                <a:cs typeface="Arial" panose="020B0604020202020204" pitchFamily="34" charset="0"/>
              </a:rPr>
              <a:t>Random plasma glucose concentration ≥11.1 mmol/L </a:t>
            </a:r>
          </a:p>
          <a:p>
            <a:pPr>
              <a:lnSpc>
                <a:spcPct val="110000"/>
              </a:lnSpc>
            </a:pPr>
            <a:r>
              <a:rPr lang="en-AU" sz="2400" dirty="0">
                <a:latin typeface="Arial" panose="020B0604020202020204" pitchFamily="34" charset="0"/>
                <a:cs typeface="Arial" panose="020B0604020202020204" pitchFamily="34" charset="0"/>
              </a:rPr>
              <a:t>Fasting plasma glucose ≥7.0 mmol/l </a:t>
            </a:r>
          </a:p>
          <a:p>
            <a:pPr>
              <a:lnSpc>
                <a:spcPct val="110000"/>
              </a:lnSpc>
            </a:pPr>
            <a:r>
              <a:rPr lang="en-AU" sz="2400" dirty="0">
                <a:latin typeface="Arial" panose="020B0604020202020204" pitchFamily="34" charset="0"/>
                <a:cs typeface="Arial" panose="020B0604020202020204" pitchFamily="34" charset="0"/>
              </a:rPr>
              <a:t>The diagnosis of diabetes should not be based on single plasma BGL in the absence of overt symptoms </a:t>
            </a:r>
          </a:p>
          <a:p>
            <a:pPr>
              <a:lnSpc>
                <a:spcPct val="110000"/>
              </a:lnSpc>
            </a:pPr>
            <a:r>
              <a:rPr lang="en-AU" sz="2400" dirty="0">
                <a:latin typeface="Arial" panose="020B0604020202020204" pitchFamily="34" charset="0"/>
                <a:cs typeface="Arial" panose="020B0604020202020204" pitchFamily="34" charset="0"/>
              </a:rPr>
              <a:t>BGL ≥11.1 mmol/L -  </a:t>
            </a:r>
            <a:r>
              <a:rPr lang="en-AU" sz="2400" dirty="0">
                <a:solidFill>
                  <a:srgbClr val="FF0000"/>
                </a:solidFill>
                <a:latin typeface="Arial" panose="020B0604020202020204" pitchFamily="34" charset="0"/>
                <a:cs typeface="Arial" panose="020B0604020202020204" pitchFamily="34" charset="0"/>
              </a:rPr>
              <a:t>blood ketones </a:t>
            </a:r>
            <a:r>
              <a:rPr lang="en-AU" sz="2400" dirty="0">
                <a:latin typeface="Arial" panose="020B0604020202020204" pitchFamily="34" charset="0"/>
                <a:cs typeface="Arial" panose="020B0604020202020204" pitchFamily="34" charset="0"/>
              </a:rPr>
              <a:t>tested on a capillary sample</a:t>
            </a:r>
          </a:p>
          <a:p>
            <a:pPr>
              <a:lnSpc>
                <a:spcPct val="110000"/>
              </a:lnSpc>
            </a:pPr>
            <a:r>
              <a:rPr lang="en-AU" sz="2400" dirty="0">
                <a:latin typeface="Arial" panose="020B0604020202020204" pitchFamily="34" charset="0"/>
                <a:cs typeface="Arial" panose="020B0604020202020204" pitchFamily="34" charset="0"/>
              </a:rPr>
              <a:t>If ketones are present in blood (&gt;0.6mmol/L) </a:t>
            </a:r>
          </a:p>
          <a:p>
            <a:pPr marL="0" indent="0">
              <a:lnSpc>
                <a:spcPct val="110000"/>
              </a:lnSpc>
              <a:buNone/>
            </a:pPr>
            <a:r>
              <a:rPr lang="en-AU" sz="2400" dirty="0">
                <a:latin typeface="Arial" panose="020B0604020202020204" pitchFamily="34" charset="0"/>
                <a:cs typeface="Arial" panose="020B0604020202020204" pitchFamily="34" charset="0"/>
              </a:rPr>
              <a:t>   assess for acidosis (venous blood gas)</a:t>
            </a:r>
            <a:endParaRPr lang="en-US" sz="2400" dirty="0">
              <a:latin typeface="Arial" panose="020B0604020202020204" pitchFamily="34" charset="0"/>
              <a:cs typeface="Arial" panose="020B0604020202020204" pitchFamily="34" charset="0"/>
            </a:endParaRPr>
          </a:p>
        </p:txBody>
      </p:sp>
      <p:pic>
        <p:nvPicPr>
          <p:cNvPr id="5" name="Picture 7">
            <a:extLst>
              <a:ext uri="{FF2B5EF4-FFF2-40B4-BE49-F238E27FC236}">
                <a16:creationId xmlns:a16="http://schemas.microsoft.com/office/drawing/2014/main" id="{A1D7408C-1CBE-1C4E-893E-D3D95A75D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449" y="498119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05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1EBD-80E1-1F45-A877-CAE3492F10A8}"/>
              </a:ext>
            </a:extLst>
          </p:cNvPr>
          <p:cNvSpPr>
            <a:spLocks noGrp="1"/>
          </p:cNvSpPr>
          <p:nvPr>
            <p:ph type="title"/>
          </p:nvPr>
        </p:nvSpPr>
        <p:spPr>
          <a:xfrm>
            <a:off x="807720" y="334645"/>
            <a:ext cx="10515600" cy="1325563"/>
          </a:xfrm>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What’s New In Trials</a:t>
            </a:r>
          </a:p>
        </p:txBody>
      </p:sp>
      <p:sp>
        <p:nvSpPr>
          <p:cNvPr id="5" name="Content Placeholder 4">
            <a:extLst>
              <a:ext uri="{FF2B5EF4-FFF2-40B4-BE49-F238E27FC236}">
                <a16:creationId xmlns:a16="http://schemas.microsoft.com/office/drawing/2014/main" id="{43078A3D-9413-4F4C-A8F3-5896DA620B44}"/>
              </a:ext>
            </a:extLst>
          </p:cNvPr>
          <p:cNvSpPr>
            <a:spLocks noGrp="1"/>
          </p:cNvSpPr>
          <p:nvPr>
            <p:ph idx="1"/>
          </p:nvPr>
        </p:nvSpPr>
        <p:spPr>
          <a:xfrm>
            <a:off x="838200" y="1825625"/>
            <a:ext cx="7361420" cy="3750716"/>
          </a:xfrm>
        </p:spPr>
        <p:txBody>
          <a:bodyPr>
            <a:normAutofit/>
          </a:bodyPr>
          <a:lstStyle/>
          <a:p>
            <a:pPr>
              <a:lnSpc>
                <a:spcPct val="200000"/>
              </a:lnSpc>
            </a:pPr>
            <a:r>
              <a:rPr lang="en-AU" sz="2400" dirty="0">
                <a:latin typeface="Arial" panose="020B0604020202020204" pitchFamily="34" charset="0"/>
                <a:cs typeface="Arial" panose="020B0604020202020204" pitchFamily="34" charset="0"/>
              </a:rPr>
              <a:t>Trials starting in Pregnancy –ENDIA study</a:t>
            </a:r>
          </a:p>
          <a:p>
            <a:pPr>
              <a:lnSpc>
                <a:spcPct val="200000"/>
              </a:lnSpc>
            </a:pPr>
            <a:r>
              <a:rPr lang="en-AU" sz="2400" dirty="0">
                <a:latin typeface="Arial" panose="020B0604020202020204" pitchFamily="34" charset="0"/>
                <a:cs typeface="Arial" panose="020B0604020202020204" pitchFamily="34" charset="0"/>
              </a:rPr>
              <a:t>The FINDIA study </a:t>
            </a:r>
          </a:p>
          <a:p>
            <a:pPr>
              <a:lnSpc>
                <a:spcPct val="200000"/>
              </a:lnSpc>
            </a:pPr>
            <a:r>
              <a:rPr lang="en-AU" sz="2400" dirty="0">
                <a:latin typeface="Arial" panose="020B0604020202020204" pitchFamily="34" charset="0"/>
                <a:cs typeface="Arial" panose="020B0604020202020204" pitchFamily="34" charset="0"/>
              </a:rPr>
              <a:t>TRIGR trial</a:t>
            </a:r>
          </a:p>
          <a:p>
            <a:pPr>
              <a:lnSpc>
                <a:spcPct val="200000"/>
              </a:lnSpc>
            </a:pPr>
            <a:r>
              <a:rPr lang="en-AU" sz="2400" dirty="0">
                <a:latin typeface="Arial" panose="020B0604020202020204" pitchFamily="34" charset="0"/>
                <a:cs typeface="Arial" panose="020B0604020202020204" pitchFamily="34" charset="0"/>
              </a:rPr>
              <a:t>Pre-POINT pilot study </a:t>
            </a:r>
          </a:p>
          <a:p>
            <a:endParaRPr lang="en-AU" dirty="0"/>
          </a:p>
          <a:p>
            <a:endParaRPr lang="en-US" dirty="0"/>
          </a:p>
        </p:txBody>
      </p:sp>
      <p:pic>
        <p:nvPicPr>
          <p:cNvPr id="4" name="Picture 7">
            <a:extLst>
              <a:ext uri="{FF2B5EF4-FFF2-40B4-BE49-F238E27FC236}">
                <a16:creationId xmlns:a16="http://schemas.microsoft.com/office/drawing/2014/main" id="{B3817475-4437-2940-AD38-6EDAE3B53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93" y="4861274"/>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5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9E9B-43C4-3348-9E26-F98E0759D387}"/>
              </a:ext>
            </a:extLst>
          </p:cNvPr>
          <p:cNvSpPr>
            <a:spLocks noGrp="1"/>
          </p:cNvSpPr>
          <p:nvPr>
            <p:ph type="title"/>
          </p:nvPr>
        </p:nvSpPr>
        <p:spPr/>
        <p:txBody>
          <a:bodyPr/>
          <a:lstStyle/>
          <a:p>
            <a:pPr algn="ctr"/>
            <a:r>
              <a:rPr lang="en-US" b="1" dirty="0"/>
              <a:t>Explaining T1DM Video</a:t>
            </a:r>
          </a:p>
        </p:txBody>
      </p:sp>
      <p:pic>
        <p:nvPicPr>
          <p:cNvPr id="4" name="Diabetes and the body | Diabetes UK">
            <a:hlinkClick r:id="" action="ppaction://media"/>
            <a:extLst>
              <a:ext uri="{FF2B5EF4-FFF2-40B4-BE49-F238E27FC236}">
                <a16:creationId xmlns:a16="http://schemas.microsoft.com/office/drawing/2014/main" id="{8A56F3C6-9DB8-D441-A086-10E7BC8D56E0}"/>
              </a:ext>
            </a:extLst>
          </p:cNvPr>
          <p:cNvPicPr>
            <a:picLocks noGrp="1" noRot="1" noChangeAspect="1"/>
          </p:cNvPicPr>
          <p:nvPr>
            <p:ph idx="1"/>
            <a:videoFile r:link="rId1"/>
          </p:nvPr>
        </p:nvPicPr>
        <p:blipFill>
          <a:blip r:embed="rId4"/>
          <a:stretch>
            <a:fillRect/>
          </a:stretch>
        </p:blipFill>
        <p:spPr>
          <a:xfrm>
            <a:off x="1615440" y="1690688"/>
            <a:ext cx="8702040" cy="4684395"/>
          </a:xfrm>
          <a:prstGeom prst="rect">
            <a:avLst/>
          </a:prstGeom>
        </p:spPr>
      </p:pic>
    </p:spTree>
    <p:extLst>
      <p:ext uri="{BB962C8B-B14F-4D97-AF65-F5344CB8AC3E}">
        <p14:creationId xmlns:p14="http://schemas.microsoft.com/office/powerpoint/2010/main" val="254987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1FAE-263E-234B-9CA3-E0A4ECF5455C}"/>
              </a:ext>
            </a:extLst>
          </p:cNvPr>
          <p:cNvSpPr>
            <a:spLocks noGrp="1"/>
          </p:cNvSpPr>
          <p:nvPr>
            <p:ph type="title"/>
          </p:nvPr>
        </p:nvSpPr>
        <p:spPr>
          <a:xfrm>
            <a:off x="838200" y="365125"/>
            <a:ext cx="10515600" cy="1325563"/>
          </a:xfrm>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Common Signs &amp; Symptoms</a:t>
            </a:r>
          </a:p>
        </p:txBody>
      </p:sp>
      <p:sp>
        <p:nvSpPr>
          <p:cNvPr id="3" name="Content Placeholder 2">
            <a:extLst>
              <a:ext uri="{FF2B5EF4-FFF2-40B4-BE49-F238E27FC236}">
                <a16:creationId xmlns:a16="http://schemas.microsoft.com/office/drawing/2014/main" id="{98AA835E-32D7-494F-8411-85D765FE7C09}"/>
              </a:ext>
            </a:extLst>
          </p:cNvPr>
          <p:cNvSpPr>
            <a:spLocks noGrp="1"/>
          </p:cNvSpPr>
          <p:nvPr>
            <p:ph idx="1"/>
          </p:nvPr>
        </p:nvSpPr>
        <p:spPr>
          <a:xfrm>
            <a:off x="838200" y="1825625"/>
            <a:ext cx="10515600" cy="4080500"/>
          </a:xfrm>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4 T’s </a:t>
            </a:r>
          </a:p>
          <a:p>
            <a:pPr lvl="1"/>
            <a:r>
              <a:rPr lang="en-US" sz="4400" b="1" dirty="0">
                <a:solidFill>
                  <a:schemeClr val="accent5"/>
                </a:solidFill>
                <a:latin typeface="Arial" panose="020B0604020202020204" pitchFamily="34" charset="0"/>
                <a:cs typeface="Arial" panose="020B0604020202020204" pitchFamily="34" charset="0"/>
              </a:rPr>
              <a:t>T</a:t>
            </a:r>
            <a:r>
              <a:rPr lang="en-US" sz="4400" dirty="0">
                <a:latin typeface="Arial" panose="020B0604020202020204" pitchFamily="34" charset="0"/>
                <a:cs typeface="Arial" panose="020B0604020202020204" pitchFamily="34" charset="0"/>
              </a:rPr>
              <a:t>oilet             </a:t>
            </a:r>
          </a:p>
          <a:p>
            <a:pPr lvl="1"/>
            <a:r>
              <a:rPr lang="en-US" sz="4400" b="1" dirty="0">
                <a:solidFill>
                  <a:schemeClr val="accent5"/>
                </a:solidFill>
                <a:latin typeface="Arial" panose="020B0604020202020204" pitchFamily="34" charset="0"/>
                <a:cs typeface="Arial" panose="020B0604020202020204" pitchFamily="34" charset="0"/>
              </a:rPr>
              <a:t>T</a:t>
            </a:r>
            <a:r>
              <a:rPr lang="en-US" sz="4400" dirty="0">
                <a:latin typeface="Arial" panose="020B0604020202020204" pitchFamily="34" charset="0"/>
                <a:cs typeface="Arial" panose="020B0604020202020204" pitchFamily="34" charset="0"/>
              </a:rPr>
              <a:t>hirsty</a:t>
            </a:r>
          </a:p>
          <a:p>
            <a:pPr lvl="1"/>
            <a:r>
              <a:rPr lang="en-US" sz="4400" b="1" dirty="0">
                <a:solidFill>
                  <a:schemeClr val="accent5"/>
                </a:solidFill>
                <a:latin typeface="Arial" panose="020B0604020202020204" pitchFamily="34" charset="0"/>
                <a:cs typeface="Arial" panose="020B0604020202020204" pitchFamily="34" charset="0"/>
              </a:rPr>
              <a:t>T</a:t>
            </a:r>
            <a:r>
              <a:rPr lang="en-US" sz="4400" dirty="0">
                <a:latin typeface="Arial" panose="020B0604020202020204" pitchFamily="34" charset="0"/>
                <a:cs typeface="Arial" panose="020B0604020202020204" pitchFamily="34" charset="0"/>
              </a:rPr>
              <a:t>ired</a:t>
            </a:r>
          </a:p>
          <a:p>
            <a:pPr lvl="1"/>
            <a:r>
              <a:rPr lang="en-US" sz="4400" b="1" dirty="0">
                <a:solidFill>
                  <a:schemeClr val="accent5"/>
                </a:solidFill>
                <a:latin typeface="Arial" panose="020B0604020202020204" pitchFamily="34" charset="0"/>
                <a:cs typeface="Arial" panose="020B0604020202020204" pitchFamily="34" charset="0"/>
              </a:rPr>
              <a:t>T</a:t>
            </a:r>
            <a:r>
              <a:rPr lang="en-US" sz="4400" dirty="0">
                <a:latin typeface="Arial" panose="020B0604020202020204" pitchFamily="34" charset="0"/>
                <a:cs typeface="Arial" panose="020B0604020202020204" pitchFamily="34" charset="0"/>
              </a:rPr>
              <a:t>hinner</a:t>
            </a:r>
          </a:p>
        </p:txBody>
      </p:sp>
      <p:pic>
        <p:nvPicPr>
          <p:cNvPr id="17" name="Content Placeholder 3">
            <a:extLst>
              <a:ext uri="{FF2B5EF4-FFF2-40B4-BE49-F238E27FC236}">
                <a16:creationId xmlns:a16="http://schemas.microsoft.com/office/drawing/2014/main" id="{77CD5436-7FC0-3E4A-AC32-576FACB10999}"/>
              </a:ext>
            </a:extLst>
          </p:cNvPr>
          <p:cNvPicPr>
            <a:picLocks noChangeAspect="1"/>
          </p:cNvPicPr>
          <p:nvPr/>
        </p:nvPicPr>
        <p:blipFill>
          <a:blip r:embed="rId3"/>
          <a:stretch>
            <a:fillRect/>
          </a:stretch>
        </p:blipFill>
        <p:spPr>
          <a:xfrm>
            <a:off x="4676931" y="1409075"/>
            <a:ext cx="4542021" cy="4287187"/>
          </a:xfrm>
          <a:prstGeom prst="rect">
            <a:avLst/>
          </a:prstGeom>
        </p:spPr>
      </p:pic>
      <p:pic>
        <p:nvPicPr>
          <p:cNvPr id="5" name="Picture 7">
            <a:extLst>
              <a:ext uri="{FF2B5EF4-FFF2-40B4-BE49-F238E27FC236}">
                <a16:creationId xmlns:a16="http://schemas.microsoft.com/office/drawing/2014/main" id="{5E607AF7-B7BF-2F43-88A5-A656D4665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7083" y="485772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78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1BAC-2997-E84D-B45F-21230795652B}"/>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Management of Diabetes</a:t>
            </a:r>
          </a:p>
        </p:txBody>
      </p:sp>
      <p:sp>
        <p:nvSpPr>
          <p:cNvPr id="3" name="Content Placeholder 2">
            <a:extLst>
              <a:ext uri="{FF2B5EF4-FFF2-40B4-BE49-F238E27FC236}">
                <a16:creationId xmlns:a16="http://schemas.microsoft.com/office/drawing/2014/main" id="{0875B801-60D9-4B42-80CC-381E4CE7CC76}"/>
              </a:ext>
            </a:extLst>
          </p:cNvPr>
          <p:cNvSpPr>
            <a:spLocks noGrp="1"/>
          </p:cNvSpPr>
          <p:nvPr>
            <p:ph idx="1"/>
          </p:nvPr>
        </p:nvSpPr>
        <p:spPr>
          <a:xfrm>
            <a:off x="838200" y="1528997"/>
            <a:ext cx="10515600" cy="4182255"/>
          </a:xfrm>
        </p:spPr>
        <p:txBody>
          <a:bodyPr>
            <a:normAutofit/>
          </a:bodyPr>
          <a:lstStyle/>
          <a:p>
            <a:pPr>
              <a:lnSpc>
                <a:spcPct val="150000"/>
              </a:lnSpc>
            </a:pPr>
            <a:r>
              <a:rPr lang="en-US" sz="2400" dirty="0">
                <a:latin typeface="Arial" panose="020B0604020202020204" pitchFamily="34" charset="0"/>
                <a:cs typeface="Arial" panose="020B0604020202020204" pitchFamily="34" charset="0"/>
              </a:rPr>
              <a:t>Insulin must be replaced by injection or Insulin Pump Therapy</a:t>
            </a:r>
          </a:p>
          <a:p>
            <a:pPr>
              <a:lnSpc>
                <a:spcPct val="150000"/>
              </a:lnSpc>
            </a:pPr>
            <a:r>
              <a:rPr lang="en-US" sz="2400" dirty="0">
                <a:latin typeface="Arial" panose="020B0604020202020204" pitchFamily="34" charset="0"/>
                <a:cs typeface="Arial" panose="020B0604020202020204" pitchFamily="34" charset="0"/>
              </a:rPr>
              <a:t>Balance insulin with food, exercise &amp; other factors</a:t>
            </a:r>
          </a:p>
          <a:p>
            <a:pPr>
              <a:lnSpc>
                <a:spcPct val="150000"/>
              </a:lnSpc>
            </a:pPr>
            <a:r>
              <a:rPr lang="en-US" sz="2400" dirty="0">
                <a:latin typeface="Arial" panose="020B0604020202020204" pitchFamily="34" charset="0"/>
                <a:cs typeface="Arial" panose="020B0604020202020204" pitchFamily="34" charset="0"/>
              </a:rPr>
              <a:t>Can be very difficult for young people &amp; their families  </a:t>
            </a:r>
          </a:p>
          <a:p>
            <a:pPr>
              <a:lnSpc>
                <a:spcPct val="150000"/>
              </a:lnSpc>
            </a:pPr>
            <a:r>
              <a:rPr lang="en-US" sz="2400" dirty="0">
                <a:latin typeface="Arial" panose="020B0604020202020204" pitchFamily="34" charset="0"/>
                <a:cs typeface="Arial" panose="020B0604020202020204" pitchFamily="34" charset="0"/>
              </a:rPr>
              <a:t>Management required 24 HRS day, 7 days week</a:t>
            </a:r>
          </a:p>
          <a:p>
            <a:pPr>
              <a:lnSpc>
                <a:spcPct val="150000"/>
              </a:lnSpc>
            </a:pPr>
            <a:r>
              <a:rPr lang="en-US" sz="2400" dirty="0">
                <a:latin typeface="Arial" panose="020B0604020202020204" pitchFamily="34" charset="0"/>
                <a:cs typeface="Arial" panose="020B0604020202020204" pitchFamily="34" charset="0"/>
              </a:rPr>
              <a:t>Regular review &amp; ongoing Medical and Allied Health support by Diabetes Treating Team </a:t>
            </a:r>
          </a:p>
        </p:txBody>
      </p:sp>
      <p:pic>
        <p:nvPicPr>
          <p:cNvPr id="5" name="Picture 7">
            <a:extLst>
              <a:ext uri="{FF2B5EF4-FFF2-40B4-BE49-F238E27FC236}">
                <a16:creationId xmlns:a16="http://schemas.microsoft.com/office/drawing/2014/main" id="{02410C11-9600-964D-9828-194F289E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024" y="4992637"/>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3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C004-DE11-3A4C-BBB7-2050A09D1468}"/>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ISPAD 2018 Clinical Guidelines for Education</a:t>
            </a:r>
            <a:endParaRPr lang="en-US" sz="3600" dirty="0">
              <a:solidFill>
                <a:srgbClr val="0070C0"/>
              </a:solidFill>
            </a:endParaRPr>
          </a:p>
        </p:txBody>
      </p:sp>
      <p:sp>
        <p:nvSpPr>
          <p:cNvPr id="3" name="Content Placeholder 2">
            <a:extLst>
              <a:ext uri="{FF2B5EF4-FFF2-40B4-BE49-F238E27FC236}">
                <a16:creationId xmlns:a16="http://schemas.microsoft.com/office/drawing/2014/main" id="{EBF74E5B-05AF-184C-B61D-C6E877EF6202}"/>
              </a:ext>
            </a:extLst>
          </p:cNvPr>
          <p:cNvSpPr>
            <a:spLocks noGrp="1"/>
          </p:cNvSpPr>
          <p:nvPr>
            <p:ph idx="1"/>
          </p:nvPr>
        </p:nvSpPr>
        <p:spPr>
          <a:xfrm>
            <a:off x="838200" y="1825625"/>
            <a:ext cx="10515600" cy="3825667"/>
          </a:xfrm>
        </p:spPr>
        <p:txBody>
          <a:bodyPr>
            <a:normAutofit/>
          </a:bodyPr>
          <a:lstStyle/>
          <a:p>
            <a:pPr marL="0" indent="0" algn="ctr">
              <a:lnSpc>
                <a:spcPct val="150000"/>
              </a:lnSpc>
              <a:buNone/>
            </a:pPr>
            <a:r>
              <a:rPr lang="en-AU" sz="4000" dirty="0">
                <a:latin typeface="Arial" panose="020B0604020202020204" pitchFamily="34" charset="0"/>
                <a:cs typeface="Arial" panose="020B0604020202020204" pitchFamily="34" charset="0"/>
              </a:rPr>
              <a:t>“Every young person should have access to comprehensive expert-structured education to help empower them and their families to take control of their diabetes”. </a:t>
            </a:r>
          </a:p>
          <a:p>
            <a:endParaRPr lang="en-US" dirty="0"/>
          </a:p>
        </p:txBody>
      </p:sp>
      <p:pic>
        <p:nvPicPr>
          <p:cNvPr id="4" name="Picture 7">
            <a:extLst>
              <a:ext uri="{FF2B5EF4-FFF2-40B4-BE49-F238E27FC236}">
                <a16:creationId xmlns:a16="http://schemas.microsoft.com/office/drawing/2014/main" id="{69701714-6421-1642-A88C-F232B190C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955" y="4947693"/>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58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81A2-078E-3343-BF56-17C70D349A4F}"/>
              </a:ext>
            </a:extLst>
          </p:cNvPr>
          <p:cNvSpPr>
            <a:spLocks noGrp="1"/>
          </p:cNvSpPr>
          <p:nvPr>
            <p:ph type="title"/>
          </p:nvPr>
        </p:nvSpPr>
        <p:spPr/>
        <p:txBody>
          <a:bodyPr>
            <a:noAutofit/>
          </a:bodyPr>
          <a:lstStyle/>
          <a:p>
            <a:pPr algn="ctr"/>
            <a:r>
              <a:rPr lang="en-US" sz="9600" b="1" dirty="0">
                <a:solidFill>
                  <a:srgbClr val="0070C0"/>
                </a:solidFill>
                <a:latin typeface="Arial" panose="020B0604020202020204" pitchFamily="34" charset="0"/>
                <a:cs typeface="Arial" panose="020B0604020202020204" pitchFamily="34" charset="0"/>
              </a:rPr>
              <a:t>Welcome </a:t>
            </a:r>
          </a:p>
        </p:txBody>
      </p:sp>
      <p:pic>
        <p:nvPicPr>
          <p:cNvPr id="4" name="Picture 7">
            <a:extLst>
              <a:ext uri="{FF2B5EF4-FFF2-40B4-BE49-F238E27FC236}">
                <a16:creationId xmlns:a16="http://schemas.microsoft.com/office/drawing/2014/main" id="{FCEDCA7D-BEEA-CF43-833A-4B8379A6350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46509" y="4846248"/>
            <a:ext cx="2413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05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DE66-B874-8341-8FBB-87DA3D234D4F}"/>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ISPAD 2018 Clinical Guidelines for Education</a:t>
            </a:r>
          </a:p>
        </p:txBody>
      </p:sp>
      <p:sp>
        <p:nvSpPr>
          <p:cNvPr id="3" name="Content Placeholder 2">
            <a:extLst>
              <a:ext uri="{FF2B5EF4-FFF2-40B4-BE49-F238E27FC236}">
                <a16:creationId xmlns:a16="http://schemas.microsoft.com/office/drawing/2014/main" id="{D18AAADB-47E8-6D4F-AAB7-02D3DA437F8E}"/>
              </a:ext>
            </a:extLst>
          </p:cNvPr>
          <p:cNvSpPr>
            <a:spLocks noGrp="1"/>
          </p:cNvSpPr>
          <p:nvPr>
            <p:ph idx="1"/>
          </p:nvPr>
        </p:nvSpPr>
        <p:spPr/>
        <p:txBody>
          <a:bodyPr>
            <a:normAutofit/>
          </a:bodyPr>
          <a:lstStyle/>
          <a:p>
            <a:pPr>
              <a:lnSpc>
                <a:spcPct val="120000"/>
              </a:lnSpc>
            </a:pPr>
            <a:r>
              <a:rPr lang="en-AU" sz="2400" dirty="0">
                <a:latin typeface="Arial" panose="020B0604020202020204" pitchFamily="34" charset="0"/>
                <a:cs typeface="Arial" panose="020B0604020202020204" pitchFamily="34" charset="0"/>
              </a:rPr>
              <a:t>Education is the key to successful management of diabetes</a:t>
            </a:r>
          </a:p>
          <a:p>
            <a:pPr>
              <a:lnSpc>
                <a:spcPct val="120000"/>
              </a:lnSpc>
            </a:pPr>
            <a:r>
              <a:rPr lang="en-AU" sz="2400" dirty="0">
                <a:latin typeface="Arial" panose="020B0604020202020204" pitchFamily="34" charset="0"/>
                <a:ea typeface="Times New Roman" panose="02020603050405020304" pitchFamily="18" charset="0"/>
                <a:cs typeface="Arial" panose="020B0604020202020204" pitchFamily="34" charset="0"/>
              </a:rPr>
              <a:t>Keep Up with Technology (especially insulin pumps and continuous glucose monitoring)</a:t>
            </a:r>
          </a:p>
          <a:p>
            <a:pPr>
              <a:lnSpc>
                <a:spcPct val="120000"/>
              </a:lnSpc>
            </a:pPr>
            <a:r>
              <a:rPr lang="en-AU" sz="2400" dirty="0">
                <a:latin typeface="Arial" panose="020B0604020202020204" pitchFamily="34" charset="0"/>
                <a:cs typeface="Arial" panose="020B0604020202020204" pitchFamily="34" charset="0"/>
              </a:rPr>
              <a:t>Health care professionals require specialized training in the principles and practice of diabetes education</a:t>
            </a:r>
          </a:p>
          <a:p>
            <a:pPr>
              <a:lnSpc>
                <a:spcPct val="120000"/>
              </a:lnSpc>
            </a:pPr>
            <a:r>
              <a:rPr lang="en-AU" sz="2400" dirty="0">
                <a:latin typeface="Arial" panose="020B0604020202020204" pitchFamily="34" charset="0"/>
                <a:cs typeface="Arial" panose="020B0604020202020204" pitchFamily="34" charset="0"/>
              </a:rPr>
              <a:t>Empower young people to practice diabetes self-care &amp; management </a:t>
            </a:r>
            <a:endParaRPr lang="en-AU" sz="26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pPr>
            <a:endParaRPr lang="en-AU" sz="2400" dirty="0">
              <a:latin typeface="Arial" panose="020B0604020202020204" pitchFamily="34" charset="0"/>
              <a:ea typeface="Times New Roman" panose="02020603050405020304" pitchFamily="18" charset="0"/>
              <a:cs typeface="Arial" panose="020B0604020202020204" pitchFamily="34" charset="0"/>
            </a:endParaRPr>
          </a:p>
          <a:p>
            <a:endParaRPr lang="en-AU" sz="2400" dirty="0"/>
          </a:p>
          <a:p>
            <a:endParaRPr lang="en-AU" sz="2400" dirty="0"/>
          </a:p>
          <a:p>
            <a:endParaRPr lang="en-AU" sz="24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4" name="Picture 7">
            <a:extLst>
              <a:ext uri="{FF2B5EF4-FFF2-40B4-BE49-F238E27FC236}">
                <a16:creationId xmlns:a16="http://schemas.microsoft.com/office/drawing/2014/main" id="{CA8F2723-EFB7-1847-8DD2-69A992D58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7142" y="499568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85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DB6F-B447-2F49-8F9B-ECACD841E34D}"/>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Education Guidelines Continued</a:t>
            </a:r>
            <a:r>
              <a:rPr lang="en-US" sz="3200" b="1" dirty="0">
                <a:solidFill>
                  <a:srgbClr val="0070C0"/>
                </a:solidFill>
                <a:latin typeface="Arial" panose="020B0604020202020204" pitchFamily="34" charset="0"/>
                <a:cs typeface="Arial" panose="020B0604020202020204" pitchFamily="34" charset="0"/>
              </a:rPr>
              <a:t>……</a:t>
            </a:r>
            <a:r>
              <a:rPr lang="en-US" sz="3200" dirty="0">
                <a:solidFill>
                  <a:srgbClr val="0070C0"/>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98487219-460B-D04C-A9EB-5E71C2FEAD64}"/>
              </a:ext>
            </a:extLst>
          </p:cNvPr>
          <p:cNvSpPr>
            <a:spLocks noGrp="1"/>
          </p:cNvSpPr>
          <p:nvPr>
            <p:ph idx="1"/>
          </p:nvPr>
        </p:nvSpPr>
        <p:spPr/>
        <p:txBody>
          <a:bodyPr>
            <a:normAutofit/>
          </a:bodyPr>
          <a:lstStyle/>
          <a:p>
            <a:pPr>
              <a:lnSpc>
                <a:spcPct val="150000"/>
              </a:lnSpc>
            </a:pPr>
            <a:r>
              <a:rPr lang="en-AU" sz="2400" dirty="0">
                <a:latin typeface="Arial" panose="020B0604020202020204" pitchFamily="34" charset="0"/>
                <a:ea typeface="Times New Roman" panose="02020603050405020304" pitchFamily="18" charset="0"/>
                <a:cs typeface="Arial" panose="020B0604020202020204" pitchFamily="34" charset="0"/>
              </a:rPr>
              <a:t>Education is available to all young people with diabetes and their carers</a:t>
            </a:r>
          </a:p>
          <a:p>
            <a:pPr>
              <a:lnSpc>
                <a:spcPct val="150000"/>
              </a:lnSpc>
            </a:pPr>
            <a:r>
              <a:rPr lang="en-AU" sz="2400" dirty="0">
                <a:latin typeface="Arial" panose="020B0604020202020204" pitchFamily="34" charset="0"/>
                <a:cs typeface="Arial" panose="020B0604020202020204" pitchFamily="34" charset="0"/>
              </a:rPr>
              <a:t>Based on clear theoretical principles </a:t>
            </a:r>
          </a:p>
          <a:p>
            <a:pPr>
              <a:lnSpc>
                <a:spcPct val="150000"/>
              </a:lnSpc>
            </a:pPr>
            <a:r>
              <a:rPr lang="en-AU" sz="2400" dirty="0">
                <a:latin typeface="Arial" panose="020B0604020202020204" pitchFamily="34" charset="0"/>
                <a:cs typeface="Arial" panose="020B0604020202020204" pitchFamily="34" charset="0"/>
              </a:rPr>
              <a:t>Integrated into routine clinical care</a:t>
            </a:r>
          </a:p>
          <a:p>
            <a:pPr>
              <a:lnSpc>
                <a:spcPct val="150000"/>
              </a:lnSpc>
            </a:pPr>
            <a:r>
              <a:rPr lang="en-AU" sz="2400" dirty="0">
                <a:latin typeface="Arial" panose="020B0604020202020204" pitchFamily="34" charset="0"/>
                <a:cs typeface="Arial" panose="020B0604020202020204" pitchFamily="34" charset="0"/>
              </a:rPr>
              <a:t>The same philosophy and goals and speaking in ‘ONE VOICE’ </a:t>
            </a:r>
          </a:p>
          <a:p>
            <a:pPr>
              <a:lnSpc>
                <a:spcPct val="150000"/>
              </a:lnSpc>
            </a:pPr>
            <a:r>
              <a:rPr lang="en-AU" sz="2400" dirty="0">
                <a:latin typeface="Arial" panose="020B0604020202020204" pitchFamily="34" charset="0"/>
                <a:cs typeface="Arial" panose="020B0604020202020204" pitchFamily="34" charset="0"/>
              </a:rPr>
              <a:t>Metabolic and psychosocial outcomes </a:t>
            </a:r>
          </a:p>
          <a:p>
            <a:endParaRPr lang="en-AU" dirty="0"/>
          </a:p>
          <a:p>
            <a:endParaRPr lang="en-AU" dirty="0"/>
          </a:p>
          <a:p>
            <a:endParaRPr lang="en-AU" dirty="0"/>
          </a:p>
          <a:p>
            <a:endParaRPr lang="en-AU" dirty="0"/>
          </a:p>
          <a:p>
            <a:endParaRPr lang="en-US" dirty="0"/>
          </a:p>
        </p:txBody>
      </p:sp>
      <p:pic>
        <p:nvPicPr>
          <p:cNvPr id="4" name="Picture 7">
            <a:extLst>
              <a:ext uri="{FF2B5EF4-FFF2-40B4-BE49-F238E27FC236}">
                <a16:creationId xmlns:a16="http://schemas.microsoft.com/office/drawing/2014/main" id="{7453B545-D808-A844-9AEF-38AA3C83E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955" y="499090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090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585B-505D-BA4A-9D57-BE92C7394FCD}"/>
              </a:ext>
            </a:extLst>
          </p:cNvPr>
          <p:cNvSpPr>
            <a:spLocks noGrp="1"/>
          </p:cNvSpPr>
          <p:nvPr>
            <p:ph type="title"/>
          </p:nvPr>
        </p:nvSpPr>
        <p:spPr>
          <a:xfrm>
            <a:off x="838200" y="509666"/>
            <a:ext cx="10515600" cy="1109272"/>
          </a:xfrm>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Application of Education</a:t>
            </a:r>
          </a:p>
        </p:txBody>
      </p:sp>
      <p:sp>
        <p:nvSpPr>
          <p:cNvPr id="3" name="Content Placeholder 2">
            <a:extLst>
              <a:ext uri="{FF2B5EF4-FFF2-40B4-BE49-F238E27FC236}">
                <a16:creationId xmlns:a16="http://schemas.microsoft.com/office/drawing/2014/main" id="{5F7FFFD3-A010-D342-A3BE-38324F2D6B51}"/>
              </a:ext>
            </a:extLst>
          </p:cNvPr>
          <p:cNvSpPr>
            <a:spLocks noGrp="1"/>
          </p:cNvSpPr>
          <p:nvPr>
            <p:ph idx="1"/>
          </p:nvPr>
        </p:nvSpPr>
        <p:spPr>
          <a:xfrm>
            <a:off x="838200" y="1948721"/>
            <a:ext cx="10515600" cy="4544154"/>
          </a:xfrm>
        </p:spPr>
        <p:txBody>
          <a:bodyPr>
            <a:noAutofit/>
          </a:bodyPr>
          <a:lstStyle/>
          <a:p>
            <a:pPr>
              <a:lnSpc>
                <a:spcPct val="100000"/>
              </a:lnSpc>
            </a:pPr>
            <a:r>
              <a:rPr lang="en-US" sz="2400" dirty="0">
                <a:latin typeface="Arial" panose="020B0604020202020204" pitchFamily="34" charset="0"/>
                <a:cs typeface="Arial" panose="020B0604020202020204" pitchFamily="34" charset="0"/>
              </a:rPr>
              <a:t>‘ Caring for Diabetes in Children &amp; Adolescents’ by Associate Professors Geoff Ambler &amp; Fergus Cameron</a:t>
            </a:r>
          </a:p>
          <a:p>
            <a:pPr>
              <a:lnSpc>
                <a:spcPct val="100000"/>
              </a:lnSpc>
            </a:pPr>
            <a:r>
              <a:rPr lang="en-US" sz="2400" dirty="0">
                <a:latin typeface="Arial" panose="020B0604020202020204" pitchFamily="34" charset="0"/>
                <a:cs typeface="Arial" panose="020B0604020202020204" pitchFamily="34" charset="0"/>
              </a:rPr>
              <a:t>Comprehensive guidelines from NHMRC &amp; ISPAD </a:t>
            </a:r>
          </a:p>
          <a:p>
            <a:pPr>
              <a:lnSpc>
                <a:spcPct val="100000"/>
              </a:lnSpc>
            </a:pPr>
            <a:r>
              <a:rPr lang="en-AU" sz="2400" dirty="0">
                <a:latin typeface="Arial" panose="020B0604020202020204" pitchFamily="34" charset="0"/>
                <a:cs typeface="Arial" panose="020B0604020202020204" pitchFamily="34" charset="0"/>
              </a:rPr>
              <a:t>The education program should be tailored to meet the pace dictated by the family’s readiness to learn.</a:t>
            </a:r>
          </a:p>
          <a:p>
            <a:pPr>
              <a:lnSpc>
                <a:spcPct val="100000"/>
              </a:lnSpc>
            </a:pPr>
            <a:r>
              <a:rPr lang="en-AU" sz="2400" dirty="0">
                <a:latin typeface="Arial" panose="020B0604020202020204" pitchFamily="34" charset="0"/>
                <a:cs typeface="Arial" panose="020B0604020202020204" pitchFamily="34" charset="0"/>
              </a:rPr>
              <a:t>Focus on the acquisition of the ‘practical survival skills’. </a:t>
            </a:r>
          </a:p>
          <a:p>
            <a:pPr>
              <a:lnSpc>
                <a:spcPct val="100000"/>
              </a:lnSpc>
            </a:pPr>
            <a:r>
              <a:rPr lang="en-AU" sz="2400" dirty="0">
                <a:latin typeface="Arial" panose="020B0604020202020204" pitchFamily="34" charset="0"/>
                <a:cs typeface="Arial" panose="020B0604020202020204" pitchFamily="34" charset="0"/>
              </a:rPr>
              <a:t>The skills taught as an inpatient should reflect skills needed for home management </a:t>
            </a:r>
          </a:p>
          <a:p>
            <a:pPr>
              <a:lnSpc>
                <a:spcPct val="100000"/>
              </a:lnSpc>
            </a:pPr>
            <a:r>
              <a:rPr lang="en-AU" sz="2400" dirty="0">
                <a:latin typeface="Arial" panose="020B0604020202020204" pitchFamily="34" charset="0"/>
                <a:cs typeface="Arial" panose="020B0604020202020204" pitchFamily="34" charset="0"/>
              </a:rPr>
              <a:t>The family should be given a structured plan prior to discharge</a:t>
            </a:r>
          </a:p>
        </p:txBody>
      </p:sp>
      <p:pic>
        <p:nvPicPr>
          <p:cNvPr id="4" name="Picture 7">
            <a:extLst>
              <a:ext uri="{FF2B5EF4-FFF2-40B4-BE49-F238E27FC236}">
                <a16:creationId xmlns:a16="http://schemas.microsoft.com/office/drawing/2014/main" id="{4B37A9A1-323D-6840-A0A1-2A61485A7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449" y="5005900"/>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4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59AA-A75F-5244-B023-6A8F58BBF135}"/>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Aged Based Care </a:t>
            </a:r>
          </a:p>
        </p:txBody>
      </p:sp>
      <p:sp>
        <p:nvSpPr>
          <p:cNvPr id="3" name="Content Placeholder 2">
            <a:extLst>
              <a:ext uri="{FF2B5EF4-FFF2-40B4-BE49-F238E27FC236}">
                <a16:creationId xmlns:a16="http://schemas.microsoft.com/office/drawing/2014/main" id="{8F17D2FA-87F5-0A48-B202-BE86A0022AE7}"/>
              </a:ext>
            </a:extLst>
          </p:cNvPr>
          <p:cNvSpPr>
            <a:spLocks noGrp="1"/>
          </p:cNvSpPr>
          <p:nvPr>
            <p:ph idx="1"/>
          </p:nvPr>
        </p:nvSpPr>
        <p:spPr/>
        <p:txBody>
          <a:bodyPr>
            <a:normAutofit lnSpcReduction="10000"/>
          </a:bodyPr>
          <a:lstStyle/>
          <a:p>
            <a:r>
              <a:rPr lang="en-US" dirty="0"/>
              <a:t>Depends on the child’s age, cognitive ability &amp; emotional maturity</a:t>
            </a:r>
          </a:p>
          <a:p>
            <a:r>
              <a:rPr lang="en-US" dirty="0"/>
              <a:t>These effect communication of symptoms</a:t>
            </a:r>
          </a:p>
          <a:p>
            <a:r>
              <a:rPr lang="en-US" dirty="0"/>
              <a:t>Ability to participate in self-care</a:t>
            </a:r>
          </a:p>
          <a:p>
            <a:r>
              <a:rPr lang="en-US" dirty="0"/>
              <a:t>Infants</a:t>
            </a:r>
          </a:p>
          <a:p>
            <a:r>
              <a:rPr lang="en-US" dirty="0"/>
              <a:t>Toddlers</a:t>
            </a:r>
          </a:p>
          <a:p>
            <a:r>
              <a:rPr lang="en-US" dirty="0"/>
              <a:t>Preschool and early school-aged children</a:t>
            </a:r>
          </a:p>
          <a:p>
            <a:r>
              <a:rPr lang="en-US" dirty="0"/>
              <a:t>School-aged children</a:t>
            </a:r>
          </a:p>
          <a:p>
            <a:r>
              <a:rPr lang="en-US" dirty="0"/>
              <a:t>Adolescents</a:t>
            </a:r>
          </a:p>
          <a:p>
            <a:r>
              <a:rPr lang="en-US" dirty="0"/>
              <a:t>Transition to adult care </a:t>
            </a:r>
          </a:p>
          <a:p>
            <a:endParaRPr lang="en-US" dirty="0"/>
          </a:p>
        </p:txBody>
      </p:sp>
      <p:pic>
        <p:nvPicPr>
          <p:cNvPr id="4" name="Picture 7">
            <a:extLst>
              <a:ext uri="{FF2B5EF4-FFF2-40B4-BE49-F238E27FC236}">
                <a16:creationId xmlns:a16="http://schemas.microsoft.com/office/drawing/2014/main" id="{A8546D27-88E2-BE44-A5CA-1C9EA37B6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994" y="499090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77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1671-9668-A745-958C-CD369E33DCE8}"/>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Key Information for Discharge  </a:t>
            </a:r>
          </a:p>
        </p:txBody>
      </p:sp>
      <p:sp>
        <p:nvSpPr>
          <p:cNvPr id="3" name="Content Placeholder 2">
            <a:extLst>
              <a:ext uri="{FF2B5EF4-FFF2-40B4-BE49-F238E27FC236}">
                <a16:creationId xmlns:a16="http://schemas.microsoft.com/office/drawing/2014/main" id="{93EE8072-D920-E547-9786-49B63CFC8FE1}"/>
              </a:ext>
            </a:extLst>
          </p:cNvPr>
          <p:cNvSpPr>
            <a:spLocks noGrp="1"/>
          </p:cNvSpPr>
          <p:nvPr>
            <p:ph idx="1"/>
          </p:nvPr>
        </p:nvSpPr>
        <p:spPr/>
        <p:txBody>
          <a:bodyPr/>
          <a:lstStyle/>
          <a:p>
            <a:r>
              <a:rPr lang="en-US" dirty="0"/>
              <a:t>Understand the diagnosis of T1DM</a:t>
            </a:r>
          </a:p>
          <a:p>
            <a:r>
              <a:rPr lang="en-US" dirty="0"/>
              <a:t>Capillary Blood Glucose Monitoring &amp;  BG Targets </a:t>
            </a:r>
          </a:p>
          <a:p>
            <a:r>
              <a:rPr lang="en-US" dirty="0"/>
              <a:t>Insulin Administration</a:t>
            </a:r>
          </a:p>
          <a:p>
            <a:r>
              <a:rPr lang="en-AU" dirty="0"/>
              <a:t>Teaching of practical gross and fine motor skills and dexterity</a:t>
            </a:r>
            <a:endParaRPr lang="en-US" dirty="0"/>
          </a:p>
          <a:p>
            <a:r>
              <a:rPr lang="en-US" dirty="0" err="1"/>
              <a:t>Hypoglycaemia</a:t>
            </a:r>
            <a:r>
              <a:rPr lang="en-US" dirty="0"/>
              <a:t>  detection and management  </a:t>
            </a:r>
          </a:p>
          <a:p>
            <a:r>
              <a:rPr lang="en-US" dirty="0" err="1"/>
              <a:t>Hyperglaycaemia</a:t>
            </a:r>
            <a:r>
              <a:rPr lang="en-US" dirty="0"/>
              <a:t> detection &amp; early ketosis management </a:t>
            </a:r>
          </a:p>
          <a:p>
            <a:r>
              <a:rPr lang="en-US" dirty="0"/>
              <a:t>Dietary principles &amp; eating guidelines</a:t>
            </a:r>
          </a:p>
          <a:p>
            <a:pPr marL="0" indent="0">
              <a:buNone/>
            </a:pPr>
            <a:endParaRPr lang="en-US" dirty="0"/>
          </a:p>
        </p:txBody>
      </p:sp>
      <p:pic>
        <p:nvPicPr>
          <p:cNvPr id="4" name="Picture 7">
            <a:extLst>
              <a:ext uri="{FF2B5EF4-FFF2-40B4-BE49-F238E27FC236}">
                <a16:creationId xmlns:a16="http://schemas.microsoft.com/office/drawing/2014/main" id="{613E202A-9B4A-9D43-A7DB-613C1A959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995" y="494593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89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2816-9511-4E44-911D-1D366B967753}"/>
              </a:ext>
            </a:extLst>
          </p:cNvPr>
          <p:cNvSpPr>
            <a:spLocks noGrp="1"/>
          </p:cNvSpPr>
          <p:nvPr>
            <p:ph type="title"/>
          </p:nvPr>
        </p:nvSpPr>
        <p:spPr>
          <a:xfrm>
            <a:off x="838200" y="365126"/>
            <a:ext cx="10515600" cy="534284"/>
          </a:xfrm>
        </p:spPr>
        <p:txBody>
          <a:bodyPr>
            <a:normAutofit fontScale="90000"/>
          </a:bodyPr>
          <a:lstStyle/>
          <a:p>
            <a:pPr algn="ctr"/>
            <a:r>
              <a:rPr lang="en-US" sz="3600" b="1" dirty="0">
                <a:solidFill>
                  <a:srgbClr val="0070C0"/>
                </a:solidFill>
                <a:latin typeface="Arial" panose="020B0604020202020204" pitchFamily="34" charset="0"/>
                <a:cs typeface="Arial" panose="020B0604020202020204" pitchFamily="34" charset="0"/>
              </a:rPr>
              <a:t>References </a:t>
            </a:r>
          </a:p>
        </p:txBody>
      </p:sp>
      <p:sp>
        <p:nvSpPr>
          <p:cNvPr id="3" name="Content Placeholder 2">
            <a:extLst>
              <a:ext uri="{FF2B5EF4-FFF2-40B4-BE49-F238E27FC236}">
                <a16:creationId xmlns:a16="http://schemas.microsoft.com/office/drawing/2014/main" id="{3169D687-6C60-7D42-917B-A4F07D4CAF0B}"/>
              </a:ext>
            </a:extLst>
          </p:cNvPr>
          <p:cNvSpPr>
            <a:spLocks noGrp="1"/>
          </p:cNvSpPr>
          <p:nvPr>
            <p:ph idx="1"/>
          </p:nvPr>
        </p:nvSpPr>
        <p:spPr>
          <a:xfrm>
            <a:off x="838200" y="899410"/>
            <a:ext cx="10515600" cy="6580682"/>
          </a:xfrm>
        </p:spPr>
        <p:txBody>
          <a:bodyPr>
            <a:normAutofit fontScale="25000" lnSpcReduction="20000"/>
          </a:bodyPr>
          <a:lstStyle/>
          <a:p>
            <a:pPr>
              <a:lnSpc>
                <a:spcPct val="120000"/>
              </a:lnSpc>
            </a:pPr>
            <a:r>
              <a:rPr lang="en-US" sz="5600" dirty="0">
                <a:latin typeface="Arial" panose="020B0604020202020204" pitchFamily="34" charset="0"/>
                <a:cs typeface="Arial" panose="020B0604020202020204" pitchFamily="34" charset="0"/>
              </a:rPr>
              <a:t>Ambler, G. &amp; Cameron, F. (2015). </a:t>
            </a:r>
            <a:r>
              <a:rPr lang="en-US" sz="5600" i="1" dirty="0">
                <a:latin typeface="Arial" panose="020B0604020202020204" pitchFamily="34" charset="0"/>
                <a:cs typeface="Arial" panose="020B0604020202020204" pitchFamily="34" charset="0"/>
              </a:rPr>
              <a:t>Caring for Diabetes in Children and Adolescents </a:t>
            </a:r>
            <a:r>
              <a:rPr lang="en-US" sz="5600" dirty="0">
                <a:latin typeface="Arial" panose="020B0604020202020204" pitchFamily="34" charset="0"/>
                <a:cs typeface="Arial" panose="020B0604020202020204" pitchFamily="34" charset="0"/>
              </a:rPr>
              <a:t>(3</a:t>
            </a:r>
            <a:r>
              <a:rPr lang="en-US" sz="5600" baseline="30000" dirty="0">
                <a:latin typeface="Arial" panose="020B0604020202020204" pitchFamily="34" charset="0"/>
                <a:cs typeface="Arial" panose="020B0604020202020204" pitchFamily="34" charset="0"/>
              </a:rPr>
              <a:t>rd</a:t>
            </a:r>
            <a:r>
              <a:rPr lang="en-US" sz="5600" dirty="0">
                <a:latin typeface="Arial" panose="020B0604020202020204" pitchFamily="34" charset="0"/>
                <a:cs typeface="Arial" panose="020B0604020202020204" pitchFamily="34" charset="0"/>
              </a:rPr>
              <a:t> ed.). National Capital Printing; Melbourne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err="1">
                <a:latin typeface="Arial" panose="020B0604020202020204" pitchFamily="34" charset="0"/>
                <a:cs typeface="Arial" panose="020B0604020202020204" pitchFamily="34" charset="0"/>
              </a:rPr>
              <a:t>Bilous</a:t>
            </a:r>
            <a:r>
              <a:rPr lang="en-US" sz="5600" dirty="0">
                <a:latin typeface="Arial" panose="020B0604020202020204" pitchFamily="34" charset="0"/>
                <a:cs typeface="Arial" panose="020B0604020202020204" pitchFamily="34" charset="0"/>
              </a:rPr>
              <a:t>, R. &amp; Donnelly, R. (2010). </a:t>
            </a:r>
            <a:r>
              <a:rPr lang="en-US" sz="5600" i="1" dirty="0">
                <a:latin typeface="Arial" panose="020B0604020202020204" pitchFamily="34" charset="0"/>
                <a:cs typeface="Arial" panose="020B0604020202020204" pitchFamily="34" charset="0"/>
              </a:rPr>
              <a:t>Handbook of Diabetes (4</a:t>
            </a:r>
            <a:r>
              <a:rPr lang="en-US" sz="5600" i="1" baseline="30000" dirty="0">
                <a:latin typeface="Arial" panose="020B0604020202020204" pitchFamily="34" charset="0"/>
                <a:cs typeface="Arial" panose="020B0604020202020204" pitchFamily="34" charset="0"/>
              </a:rPr>
              <a:t>th</a:t>
            </a:r>
            <a:r>
              <a:rPr lang="en-US" sz="5600" i="1" dirty="0">
                <a:latin typeface="Arial" panose="020B0604020202020204" pitchFamily="34" charset="0"/>
                <a:cs typeface="Arial" panose="020B0604020202020204" pitchFamily="34" charset="0"/>
              </a:rPr>
              <a:t> ed.). </a:t>
            </a:r>
            <a:r>
              <a:rPr lang="en-US" sz="5600" dirty="0">
                <a:latin typeface="Arial" panose="020B0604020202020204" pitchFamily="34" charset="0"/>
                <a:cs typeface="Arial" panose="020B0604020202020204" pitchFamily="34" charset="0"/>
              </a:rPr>
              <a:t>West Sussex: Wiley-Blackwell</a:t>
            </a:r>
            <a:endParaRPr lang="en-AU" sz="5600" dirty="0">
              <a:latin typeface="Arial" panose="020B0604020202020204" pitchFamily="34" charset="0"/>
              <a:cs typeface="Arial" panose="020B0604020202020204" pitchFamily="34" charset="0"/>
            </a:endParaRPr>
          </a:p>
          <a:p>
            <a:pPr>
              <a:lnSpc>
                <a:spcPct val="120000"/>
              </a:lnSpc>
            </a:pPr>
            <a:endParaRPr lang="en-AU" sz="5600" dirty="0">
              <a:latin typeface="Arial" panose="020B0604020202020204" pitchFamily="34" charset="0"/>
              <a:cs typeface="Arial" panose="020B0604020202020204" pitchFamily="34" charset="0"/>
            </a:endParaRPr>
          </a:p>
          <a:p>
            <a:pPr>
              <a:lnSpc>
                <a:spcPct val="120000"/>
              </a:lnSpc>
            </a:pPr>
            <a:r>
              <a:rPr lang="en-AU" sz="5600" dirty="0" err="1">
                <a:latin typeface="Arial" panose="020B0604020202020204" pitchFamily="34" charset="0"/>
                <a:cs typeface="Arial" panose="020B0604020202020204" pitchFamily="34" charset="0"/>
              </a:rPr>
              <a:t>Danne</a:t>
            </a:r>
            <a:r>
              <a:rPr lang="en-AU" sz="5600" dirty="0">
                <a:latin typeface="Arial" panose="020B0604020202020204" pitchFamily="34" charset="0"/>
                <a:cs typeface="Arial" panose="020B0604020202020204" pitchFamily="34" charset="0"/>
              </a:rPr>
              <a:t>, T., Phillip, M., Buckingham, B. A., Jarosz-</a:t>
            </a:r>
            <a:r>
              <a:rPr lang="en-AU" sz="5600" dirty="0" err="1">
                <a:latin typeface="Arial" panose="020B0604020202020204" pitchFamily="34" charset="0"/>
                <a:cs typeface="Arial" panose="020B0604020202020204" pitchFamily="34" charset="0"/>
              </a:rPr>
              <a:t>Chobot</a:t>
            </a:r>
            <a:r>
              <a:rPr lang="en-AU" sz="5600" dirty="0">
                <a:latin typeface="Arial" panose="020B0604020202020204" pitchFamily="34" charset="0"/>
                <a:cs typeface="Arial" panose="020B0604020202020204" pitchFamily="34" charset="0"/>
              </a:rPr>
              <a:t>, P., </a:t>
            </a:r>
            <a:r>
              <a:rPr lang="en-AU" sz="5600" dirty="0" err="1">
                <a:latin typeface="Arial" panose="020B0604020202020204" pitchFamily="34" charset="0"/>
                <a:cs typeface="Arial" panose="020B0604020202020204" pitchFamily="34" charset="0"/>
              </a:rPr>
              <a:t>Saboo</a:t>
            </a:r>
            <a:r>
              <a:rPr lang="en-AU" sz="5600" dirty="0">
                <a:latin typeface="Arial" panose="020B0604020202020204" pitchFamily="34" charset="0"/>
                <a:cs typeface="Arial" panose="020B0604020202020204" pitchFamily="34" charset="0"/>
              </a:rPr>
              <a:t>, B., </a:t>
            </a:r>
            <a:r>
              <a:rPr lang="en-AU" sz="5600" dirty="0" err="1">
                <a:latin typeface="Arial" panose="020B0604020202020204" pitchFamily="34" charset="0"/>
                <a:cs typeface="Arial" panose="020B0604020202020204" pitchFamily="34" charset="0"/>
              </a:rPr>
              <a:t>Urkami</a:t>
            </a:r>
            <a:r>
              <a:rPr lang="en-AU" sz="5600" dirty="0">
                <a:latin typeface="Arial" panose="020B0604020202020204" pitchFamily="34" charset="0"/>
                <a:cs typeface="Arial" panose="020B0604020202020204" pitchFamily="34" charset="0"/>
              </a:rPr>
              <a:t>, T., </a:t>
            </a:r>
            <a:r>
              <a:rPr lang="en-AU" sz="5600" dirty="0" err="1">
                <a:latin typeface="Arial" panose="020B0604020202020204" pitchFamily="34" charset="0"/>
                <a:cs typeface="Arial" panose="020B0604020202020204" pitchFamily="34" charset="0"/>
              </a:rPr>
              <a:t>Battelino</a:t>
            </a:r>
            <a:r>
              <a:rPr lang="en-AU" sz="5600" dirty="0">
                <a:latin typeface="Arial" panose="020B0604020202020204" pitchFamily="34" charset="0"/>
                <a:cs typeface="Arial" panose="020B0604020202020204" pitchFamily="34" charset="0"/>
              </a:rPr>
              <a:t>, T., </a:t>
            </a:r>
            <a:r>
              <a:rPr lang="en-AU" sz="5600" dirty="0" err="1">
                <a:latin typeface="Arial" panose="020B0604020202020204" pitchFamily="34" charset="0"/>
                <a:cs typeface="Arial" panose="020B0604020202020204" pitchFamily="34" charset="0"/>
              </a:rPr>
              <a:t>Hanas</a:t>
            </a:r>
            <a:r>
              <a:rPr lang="en-AU" sz="5600" dirty="0">
                <a:latin typeface="Arial" panose="020B0604020202020204" pitchFamily="34" charset="0"/>
                <a:cs typeface="Arial" panose="020B0604020202020204" pitchFamily="34" charset="0"/>
              </a:rPr>
              <a:t>, r., </a:t>
            </a:r>
            <a:r>
              <a:rPr lang="en-AU" sz="5600" dirty="0" err="1">
                <a:latin typeface="Arial" panose="020B0604020202020204" pitchFamily="34" charset="0"/>
                <a:cs typeface="Arial" panose="020B0604020202020204" pitchFamily="34" charset="0"/>
              </a:rPr>
              <a:t>Codner</a:t>
            </a:r>
            <a:r>
              <a:rPr lang="en-AU" sz="5600" dirty="0">
                <a:latin typeface="Arial" panose="020B0604020202020204" pitchFamily="34" charset="0"/>
                <a:cs typeface="Arial" panose="020B0604020202020204" pitchFamily="34" charset="0"/>
              </a:rPr>
              <a:t>, E. (2018)</a:t>
            </a:r>
          </a:p>
          <a:p>
            <a:pPr marL="0" indent="0">
              <a:lnSpc>
                <a:spcPct val="120000"/>
              </a:lnSpc>
              <a:buNone/>
            </a:pPr>
            <a:r>
              <a:rPr lang="en-AU" sz="5600" dirty="0">
                <a:latin typeface="Arial" panose="020B0604020202020204" pitchFamily="34" charset="0"/>
                <a:cs typeface="Arial" panose="020B0604020202020204" pitchFamily="34" charset="0"/>
              </a:rPr>
              <a:t>     </a:t>
            </a:r>
            <a:r>
              <a:rPr lang="en-AU" sz="5600" i="1" dirty="0">
                <a:latin typeface="Arial" panose="020B0604020202020204" pitchFamily="34" charset="0"/>
                <a:cs typeface="Arial" panose="020B0604020202020204" pitchFamily="34" charset="0"/>
              </a:rPr>
              <a:t>ISPAD Clinical Practice Consensus Guidelines 2018: Insulin treatment in children and adolescents with diabetes. Chapter 9.</a:t>
            </a:r>
          </a:p>
          <a:p>
            <a:pPr marL="0" indent="0">
              <a:lnSpc>
                <a:spcPct val="120000"/>
              </a:lnSpc>
              <a:buNone/>
            </a:pPr>
            <a:r>
              <a:rPr lang="en-AU" sz="5600" i="1" dirty="0">
                <a:latin typeface="Arial" panose="020B0604020202020204" pitchFamily="34" charset="0"/>
                <a:cs typeface="Arial" panose="020B0604020202020204" pitchFamily="34" charset="0"/>
              </a:rPr>
              <a:t>     </a:t>
            </a:r>
            <a:r>
              <a:rPr lang="en-AU" sz="5600" dirty="0">
                <a:latin typeface="Arial" panose="020B0604020202020204" pitchFamily="34" charset="0"/>
                <a:cs typeface="Arial" panose="020B0604020202020204" pitchFamily="34" charset="0"/>
              </a:rPr>
              <a:t>Retrieved from </a:t>
            </a:r>
            <a:r>
              <a:rPr lang="en-AU" sz="5600" u="sng" dirty="0">
                <a:latin typeface="Arial" panose="020B0604020202020204" pitchFamily="34" charset="0"/>
                <a:cs typeface="Arial" panose="020B0604020202020204" pitchFamily="34" charset="0"/>
                <a:hlinkClick r:id="rId2"/>
              </a:rPr>
              <a:t>http://www.ispad.org</a:t>
            </a:r>
            <a:r>
              <a:rPr lang="en-AU" sz="5600" dirty="0">
                <a:latin typeface="Arial" panose="020B0604020202020204" pitchFamily="34" charset="0"/>
                <a:cs typeface="Arial" panose="020B0604020202020204" pitchFamily="34" charset="0"/>
              </a:rPr>
              <a:t> </a:t>
            </a:r>
          </a:p>
          <a:p>
            <a:pPr>
              <a:lnSpc>
                <a:spcPct val="120000"/>
              </a:lnSpc>
            </a:pPr>
            <a:endParaRPr lang="en-US" sz="5600" dirty="0">
              <a:latin typeface="Arial" panose="020B0604020202020204" pitchFamily="34" charset="0"/>
              <a:cs typeface="Arial" panose="020B0604020202020204" pitchFamily="34" charset="0"/>
            </a:endParaRPr>
          </a:p>
          <a:p>
            <a:pPr>
              <a:lnSpc>
                <a:spcPct val="120000"/>
              </a:lnSpc>
            </a:pPr>
            <a:r>
              <a:rPr lang="en-US" sz="5600" dirty="0" err="1">
                <a:latin typeface="Arial" panose="020B0604020202020204" pitchFamily="34" charset="0"/>
                <a:cs typeface="Arial" panose="020B0604020202020204" pitchFamily="34" charset="0"/>
              </a:rPr>
              <a:t>Levitsky</a:t>
            </a:r>
            <a:r>
              <a:rPr lang="en-US" sz="5600" dirty="0">
                <a:latin typeface="Arial" panose="020B0604020202020204" pitchFamily="34" charset="0"/>
                <a:cs typeface="Arial" panose="020B0604020202020204" pitchFamily="34" charset="0"/>
              </a:rPr>
              <a:t>, L. L., &amp; </a:t>
            </a:r>
            <a:r>
              <a:rPr lang="en-US" sz="5600" dirty="0" err="1">
                <a:latin typeface="Arial" panose="020B0604020202020204" pitchFamily="34" charset="0"/>
                <a:cs typeface="Arial" panose="020B0604020202020204" pitchFamily="34" charset="0"/>
              </a:rPr>
              <a:t>Madhusmita</a:t>
            </a:r>
            <a:r>
              <a:rPr lang="en-US" sz="5600" dirty="0">
                <a:latin typeface="Arial" panose="020B0604020202020204" pitchFamily="34" charset="0"/>
                <a:cs typeface="Arial" panose="020B0604020202020204" pitchFamily="34" charset="0"/>
              </a:rPr>
              <a:t>, M. (2018). </a:t>
            </a:r>
            <a:r>
              <a:rPr lang="en-US" sz="5600" i="1" dirty="0">
                <a:latin typeface="Arial" panose="020B0604020202020204" pitchFamily="34" charset="0"/>
                <a:cs typeface="Arial" panose="020B0604020202020204" pitchFamily="34" charset="0"/>
              </a:rPr>
              <a:t>Management of type 1 diabetes in children adolescents.</a:t>
            </a:r>
            <a:r>
              <a:rPr lang="en-US" sz="5600" dirty="0">
                <a:latin typeface="Arial" panose="020B0604020202020204" pitchFamily="34" charset="0"/>
                <a:cs typeface="Arial" panose="020B0604020202020204" pitchFamily="34" charset="0"/>
              </a:rPr>
              <a:t> Retrieved from</a:t>
            </a:r>
          </a:p>
          <a:p>
            <a:pPr marL="0" indent="0">
              <a:lnSpc>
                <a:spcPct val="120000"/>
              </a:lnSpc>
              <a:buNone/>
            </a:pPr>
            <a:r>
              <a:rPr lang="en-US" sz="5600" dirty="0">
                <a:latin typeface="Arial" panose="020B0604020202020204" pitchFamily="34" charset="0"/>
                <a:cs typeface="Arial" panose="020B0604020202020204" pitchFamily="34" charset="0"/>
              </a:rPr>
              <a:t>      </a:t>
            </a:r>
            <a:r>
              <a:rPr lang="en-US" sz="5600" u="sng" dirty="0">
                <a:latin typeface="Arial" panose="020B0604020202020204" pitchFamily="34" charset="0"/>
                <a:cs typeface="Arial" panose="020B0604020202020204" pitchFamily="34" charset="0"/>
                <a:hlinkClick r:id="rId3"/>
              </a:rPr>
              <a:t>http://www.uptodate.com/management-of-type-1-diabetes-mellitus-in-children-and-adolescents</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Phelan, H., Lange, K., Cengiz, E., Gallego, P., </a:t>
            </a:r>
            <a:r>
              <a:rPr lang="en-US" sz="5600" dirty="0" err="1">
                <a:latin typeface="Arial" panose="020B0604020202020204" pitchFamily="34" charset="0"/>
                <a:cs typeface="Arial" panose="020B0604020202020204" pitchFamily="34" charset="0"/>
              </a:rPr>
              <a:t>Majaliwa</a:t>
            </a:r>
            <a:r>
              <a:rPr lang="en-US" sz="5600" dirty="0">
                <a:latin typeface="Arial" panose="020B0604020202020204" pitchFamily="34" charset="0"/>
                <a:cs typeface="Arial" panose="020B0604020202020204" pitchFamily="34" charset="0"/>
              </a:rPr>
              <a:t>, E., </a:t>
            </a:r>
            <a:r>
              <a:rPr lang="en-US" sz="5600" dirty="0" err="1">
                <a:latin typeface="Arial" panose="020B0604020202020204" pitchFamily="34" charset="0"/>
                <a:cs typeface="Arial" panose="020B0604020202020204" pitchFamily="34" charset="0"/>
              </a:rPr>
              <a:t>Pelicand</a:t>
            </a:r>
            <a:r>
              <a:rPr lang="en-US" sz="5600" dirty="0">
                <a:latin typeface="Arial" panose="020B0604020202020204" pitchFamily="34" charset="0"/>
                <a:cs typeface="Arial" panose="020B0604020202020204" pitchFamily="34" charset="0"/>
              </a:rPr>
              <a:t>, J., Smart, C., Hofer, S. E. (2018). </a:t>
            </a:r>
            <a:r>
              <a:rPr lang="en-US" sz="5600" i="1" dirty="0">
                <a:latin typeface="Arial" panose="020B0604020202020204" pitchFamily="34" charset="0"/>
                <a:cs typeface="Arial" panose="020B0604020202020204" pitchFamily="34" charset="0"/>
              </a:rPr>
              <a:t>ISPAD Clinical Practice Consensus Guidelines 2018: Diabetes education in children and adolescents.</a:t>
            </a:r>
            <a:r>
              <a:rPr lang="en-US" sz="5600" dirty="0">
                <a:latin typeface="Arial" panose="020B0604020202020204" pitchFamily="34" charset="0"/>
                <a:cs typeface="Arial" panose="020B0604020202020204" pitchFamily="34" charset="0"/>
              </a:rPr>
              <a:t> Retrieved from </a:t>
            </a:r>
            <a:r>
              <a:rPr lang="en-US" sz="5600" u="sng" dirty="0">
                <a:latin typeface="Arial" panose="020B0604020202020204" pitchFamily="34" charset="0"/>
                <a:cs typeface="Arial" panose="020B0604020202020204" pitchFamily="34" charset="0"/>
                <a:hlinkClick r:id="rId4"/>
              </a:rPr>
              <a:t>http://ispad.org</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i="1"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Smart, C., Annan, F., Higgins, L. A., </a:t>
            </a:r>
            <a:r>
              <a:rPr lang="en-US" sz="5600" dirty="0" err="1">
                <a:latin typeface="Arial" panose="020B0604020202020204" pitchFamily="34" charset="0"/>
                <a:cs typeface="Arial" panose="020B0604020202020204" pitchFamily="34" charset="0"/>
              </a:rPr>
              <a:t>Jelleryd</a:t>
            </a:r>
            <a:r>
              <a:rPr lang="en-US" sz="5600" dirty="0">
                <a:latin typeface="Arial" panose="020B0604020202020204" pitchFamily="34" charset="0"/>
                <a:cs typeface="Arial" panose="020B0604020202020204" pitchFamily="34" charset="0"/>
              </a:rPr>
              <a:t>, E., Lopez, M., </a:t>
            </a:r>
            <a:r>
              <a:rPr lang="en-US" sz="5600" dirty="0" err="1">
                <a:latin typeface="Arial" panose="020B0604020202020204" pitchFamily="34" charset="0"/>
                <a:cs typeface="Arial" panose="020B0604020202020204" pitchFamily="34" charset="0"/>
              </a:rPr>
              <a:t>Acerini</a:t>
            </a:r>
            <a:r>
              <a:rPr lang="en-US" sz="5600" dirty="0">
                <a:latin typeface="Arial" panose="020B0604020202020204" pitchFamily="34" charset="0"/>
                <a:cs typeface="Arial" panose="020B0604020202020204" pitchFamily="34" charset="0"/>
              </a:rPr>
              <a:t>, C. L. (2018). </a:t>
            </a:r>
            <a:r>
              <a:rPr lang="en-US" sz="5600" i="1" dirty="0">
                <a:latin typeface="Arial" panose="020B0604020202020204" pitchFamily="34" charset="0"/>
                <a:cs typeface="Arial" panose="020B0604020202020204" pitchFamily="34" charset="0"/>
              </a:rPr>
              <a:t>ISPAD Clinical Practice guidelines 2018: Nutritional management in children and adolescents with diabetes. </a:t>
            </a:r>
            <a:r>
              <a:rPr lang="en-US" sz="5600" dirty="0">
                <a:latin typeface="Arial" panose="020B0604020202020204" pitchFamily="34" charset="0"/>
                <a:cs typeface="Arial" panose="020B0604020202020204" pitchFamily="34" charset="0"/>
              </a:rPr>
              <a:t>Retrieved from </a:t>
            </a:r>
            <a:r>
              <a:rPr lang="en-US" sz="5600" u="sng" dirty="0">
                <a:latin typeface="Arial" panose="020B0604020202020204" pitchFamily="34" charset="0"/>
                <a:cs typeface="Arial" panose="020B0604020202020204" pitchFamily="34" charset="0"/>
                <a:hlinkClick r:id="rId4"/>
              </a:rPr>
              <a:t>http://ispad.org</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World Health </a:t>
            </a:r>
            <a:r>
              <a:rPr lang="en-US" sz="5600" dirty="0" err="1">
                <a:latin typeface="Arial" panose="020B0604020202020204" pitchFamily="34" charset="0"/>
                <a:cs typeface="Arial" panose="020B0604020202020204" pitchFamily="34" charset="0"/>
              </a:rPr>
              <a:t>Organisation</a:t>
            </a:r>
            <a:r>
              <a:rPr lang="en-US" sz="5600" dirty="0">
                <a:latin typeface="Arial" panose="020B0604020202020204" pitchFamily="34" charset="0"/>
                <a:cs typeface="Arial" panose="020B0604020202020204" pitchFamily="34" charset="0"/>
              </a:rPr>
              <a:t>. (2018). </a:t>
            </a:r>
            <a:r>
              <a:rPr lang="en-US" sz="5600" i="1" dirty="0">
                <a:latin typeface="Arial" panose="020B0604020202020204" pitchFamily="34" charset="0"/>
                <a:cs typeface="Arial" panose="020B0604020202020204" pitchFamily="34" charset="0"/>
              </a:rPr>
              <a:t>Global report on Diabetes. </a:t>
            </a:r>
            <a:r>
              <a:rPr lang="en-US" sz="5600" dirty="0">
                <a:latin typeface="Arial" panose="020B0604020202020204" pitchFamily="34" charset="0"/>
                <a:cs typeface="Arial" panose="020B0604020202020204" pitchFamily="34" charset="0"/>
              </a:rPr>
              <a:t>Retrieved from </a:t>
            </a:r>
            <a:r>
              <a:rPr lang="en-US" sz="5600" u="sng" dirty="0">
                <a:latin typeface="Arial" panose="020B0604020202020204" pitchFamily="34" charset="0"/>
                <a:cs typeface="Arial" panose="020B0604020202020204" pitchFamily="34" charset="0"/>
                <a:hlinkClick r:id="rId5"/>
              </a:rPr>
              <a:t>http://www.who.int/diabetes/en/</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AU" sz="56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2146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6FCB-7868-ED46-87F3-AEB3C1CEE2D2}"/>
              </a:ext>
            </a:extLst>
          </p:cNvPr>
          <p:cNvSpPr>
            <a:spLocks noGrp="1"/>
          </p:cNvSpPr>
          <p:nvPr>
            <p:ph type="title"/>
          </p:nvPr>
        </p:nvSpPr>
        <p:spPr/>
        <p:txBody>
          <a:bodyPr>
            <a:normAutofit/>
          </a:bodyPr>
          <a:lstStyle/>
          <a:p>
            <a:pPr algn="ctr"/>
            <a:r>
              <a:rPr lang="en-US" sz="8800" b="1" dirty="0">
                <a:solidFill>
                  <a:srgbClr val="0070C0"/>
                </a:solidFill>
                <a:latin typeface="Arial" panose="020B0604020202020204" pitchFamily="34" charset="0"/>
                <a:cs typeface="Arial" panose="020B0604020202020204" pitchFamily="34" charset="0"/>
              </a:rPr>
              <a:t>QUESTIONS ?</a:t>
            </a:r>
          </a:p>
        </p:txBody>
      </p:sp>
      <p:pic>
        <p:nvPicPr>
          <p:cNvPr id="4" name="Picture 7">
            <a:extLst>
              <a:ext uri="{FF2B5EF4-FFF2-40B4-BE49-F238E27FC236}">
                <a16:creationId xmlns:a16="http://schemas.microsoft.com/office/drawing/2014/main" id="{BFF574D7-2C6C-BB4A-9217-5D749A0555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51441" y="4909344"/>
            <a:ext cx="2413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8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87" y="6667980"/>
            <a:ext cx="9698226" cy="19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767" y="499523"/>
            <a:ext cx="2313352" cy="23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2683" y="499090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2831" y="500963"/>
            <a:ext cx="2313351" cy="23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455" y="500963"/>
            <a:ext cx="2313351" cy="23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8882" y="500963"/>
            <a:ext cx="2313352" cy="23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3"/>
          <p:cNvSpPr txBox="1">
            <a:spLocks noChangeArrowheads="1"/>
          </p:cNvSpPr>
          <p:nvPr/>
        </p:nvSpPr>
        <p:spPr bwMode="auto">
          <a:xfrm>
            <a:off x="1940749" y="2858940"/>
            <a:ext cx="8291788" cy="10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20000"/>
              </a:lnSpc>
              <a:spcBef>
                <a:spcPct val="50000"/>
              </a:spcBef>
              <a:spcAft>
                <a:spcPts val="363"/>
              </a:spcAft>
            </a:pPr>
            <a:r>
              <a:rPr lang="en-AU" altLang="en-US" sz="5441" dirty="0">
                <a:solidFill>
                  <a:srgbClr val="003A73"/>
                </a:solidFill>
                <a:latin typeface="Arial" panose="020B0604020202020204" pitchFamily="34" charset="0"/>
              </a:rPr>
              <a:t>Thank you.</a:t>
            </a:r>
            <a:endParaRPr lang="en-AU" altLang="en-US" sz="2176" dirty="0">
              <a:solidFill>
                <a:srgbClr val="003A73"/>
              </a:solidFill>
              <a:latin typeface="Arial" panose="020B0604020202020204" pitchFamily="34" charset="0"/>
            </a:endParaRPr>
          </a:p>
        </p:txBody>
      </p:sp>
    </p:spTree>
    <p:extLst>
      <p:ext uri="{BB962C8B-B14F-4D97-AF65-F5344CB8AC3E}">
        <p14:creationId xmlns:p14="http://schemas.microsoft.com/office/powerpoint/2010/main" val="176897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5BA-5BE7-974E-9547-352FE2F411EA}"/>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Blood Glucose Management &amp; Targets</a:t>
            </a:r>
          </a:p>
        </p:txBody>
      </p:sp>
      <p:pic>
        <p:nvPicPr>
          <p:cNvPr id="5" name="Content Placeholder 4" descr="A hand holding a toothbrush&#10;&#10;Description automatically generated">
            <a:extLst>
              <a:ext uri="{FF2B5EF4-FFF2-40B4-BE49-F238E27FC236}">
                <a16:creationId xmlns:a16="http://schemas.microsoft.com/office/drawing/2014/main" id="{A3CCBE7F-E302-7B44-B4CD-B2696430E69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048000" y="1975644"/>
            <a:ext cx="6096000" cy="4051300"/>
          </a:xfrm>
        </p:spPr>
      </p:pic>
      <p:pic>
        <p:nvPicPr>
          <p:cNvPr id="4" name="Picture 7">
            <a:extLst>
              <a:ext uri="{FF2B5EF4-FFF2-40B4-BE49-F238E27FC236}">
                <a16:creationId xmlns:a16="http://schemas.microsoft.com/office/drawing/2014/main" id="{748A8C3A-0E15-EE4F-9457-9487F7A7B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023" y="500589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77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6BF4-A77B-4946-815E-8E377FD824DB}"/>
              </a:ext>
            </a:extLst>
          </p:cNvPr>
          <p:cNvSpPr>
            <a:spLocks noGrp="1"/>
          </p:cNvSpPr>
          <p:nvPr>
            <p:ph type="title"/>
          </p:nvPr>
        </p:nvSpPr>
        <p:spPr>
          <a:xfrm>
            <a:off x="838200" y="365125"/>
            <a:ext cx="10515600" cy="1163871"/>
          </a:xfrm>
        </p:spPr>
        <p:txBody>
          <a:bodyPr>
            <a:normAutofit/>
          </a:bodyPr>
          <a:lstStyle/>
          <a:p>
            <a:pPr algn="ctr"/>
            <a:r>
              <a:rPr lang="en-US" sz="3600" b="1" dirty="0" err="1">
                <a:solidFill>
                  <a:srgbClr val="0070C0"/>
                </a:solidFill>
                <a:latin typeface="Arial" panose="020B0604020202020204" pitchFamily="34" charset="0"/>
                <a:cs typeface="Arial" panose="020B0604020202020204" pitchFamily="34" charset="0"/>
              </a:rPr>
              <a:t>Glycaemic</a:t>
            </a:r>
            <a:r>
              <a:rPr lang="en-US" sz="3600" b="1" dirty="0">
                <a:solidFill>
                  <a:srgbClr val="0070C0"/>
                </a:solidFill>
                <a:latin typeface="Arial" panose="020B0604020202020204" pitchFamily="34" charset="0"/>
                <a:cs typeface="Arial" panose="020B0604020202020204" pitchFamily="34" charset="0"/>
              </a:rPr>
              <a:t> Control</a:t>
            </a:r>
          </a:p>
        </p:txBody>
      </p:sp>
      <p:sp>
        <p:nvSpPr>
          <p:cNvPr id="3" name="Content Placeholder 2">
            <a:extLst>
              <a:ext uri="{FF2B5EF4-FFF2-40B4-BE49-F238E27FC236}">
                <a16:creationId xmlns:a16="http://schemas.microsoft.com/office/drawing/2014/main" id="{31E16600-1D77-8F40-B30B-4BEAE4CC6029}"/>
              </a:ext>
            </a:extLst>
          </p:cNvPr>
          <p:cNvSpPr>
            <a:spLocks noGrp="1"/>
          </p:cNvSpPr>
          <p:nvPr>
            <p:ph idx="1"/>
          </p:nvPr>
        </p:nvSpPr>
        <p:spPr>
          <a:xfrm>
            <a:off x="329784" y="1528996"/>
            <a:ext cx="11024016" cy="4963879"/>
          </a:xfrm>
        </p:spPr>
        <p:txBody>
          <a:bodyPr>
            <a:normAutofit/>
          </a:bodyPr>
          <a:lstStyle/>
          <a:p>
            <a:pPr>
              <a:lnSpc>
                <a:spcPct val="150000"/>
              </a:lnSpc>
            </a:pPr>
            <a:r>
              <a:rPr lang="en-AU" sz="2400" dirty="0">
                <a:latin typeface="Arial" panose="020B0604020202020204" pitchFamily="34" charset="0"/>
                <a:cs typeface="Arial" panose="020B0604020202020204" pitchFamily="34" charset="0"/>
              </a:rPr>
              <a:t>HbA1c - Glycated Haemoglobin</a:t>
            </a:r>
          </a:p>
          <a:p>
            <a:pPr>
              <a:lnSpc>
                <a:spcPct val="150000"/>
              </a:lnSpc>
            </a:pPr>
            <a:r>
              <a:rPr lang="en-AU" sz="2400" dirty="0">
                <a:latin typeface="Arial" panose="020B0604020202020204" pitchFamily="34" charset="0"/>
                <a:cs typeface="Arial" panose="020B0604020202020204" pitchFamily="34" charset="0"/>
              </a:rPr>
              <a:t>Glucose in the body binds to red blood cells</a:t>
            </a:r>
          </a:p>
          <a:p>
            <a:pPr>
              <a:lnSpc>
                <a:spcPct val="150000"/>
              </a:lnSpc>
            </a:pPr>
            <a:r>
              <a:rPr lang="en-AU" sz="2400" dirty="0">
                <a:latin typeface="Arial" panose="020B0604020202020204" pitchFamily="34" charset="0"/>
                <a:cs typeface="Arial" panose="020B0604020202020204" pitchFamily="34" charset="0"/>
              </a:rPr>
              <a:t>HbA1c most widely used clinical test to evaluate long-term glycaemic control </a:t>
            </a:r>
          </a:p>
          <a:p>
            <a:pPr>
              <a:lnSpc>
                <a:spcPct val="150000"/>
              </a:lnSpc>
            </a:pPr>
            <a:r>
              <a:rPr lang="en-AU" sz="2400" dirty="0">
                <a:latin typeface="Arial" panose="020B0604020202020204" pitchFamily="34" charset="0"/>
                <a:cs typeface="Arial" panose="020B0604020202020204" pitchFamily="34" charset="0"/>
              </a:rPr>
              <a:t>Robust outcome data across diverse groups</a:t>
            </a:r>
          </a:p>
          <a:p>
            <a:pPr>
              <a:lnSpc>
                <a:spcPct val="150000"/>
              </a:lnSpc>
            </a:pPr>
            <a:r>
              <a:rPr lang="en-AU" sz="2400" dirty="0">
                <a:solidFill>
                  <a:srgbClr val="FF0000"/>
                </a:solidFill>
                <a:latin typeface="Arial" panose="020B0604020202020204" pitchFamily="34" charset="0"/>
                <a:cs typeface="Arial" panose="020B0604020202020204" pitchFamily="34" charset="0"/>
              </a:rPr>
              <a:t>Target HbA1c 7 %</a:t>
            </a:r>
          </a:p>
          <a:p>
            <a:pPr>
              <a:lnSpc>
                <a:spcPct val="150000"/>
              </a:lnSpc>
            </a:pPr>
            <a:r>
              <a:rPr lang="en-AU" sz="2400" dirty="0">
                <a:latin typeface="Arial" panose="020B0604020202020204" pitchFamily="34" charset="0"/>
                <a:cs typeface="Arial" panose="020B0604020202020204" pitchFamily="34" charset="0"/>
              </a:rPr>
              <a:t>HbA1c mean BG over 3-4 months</a:t>
            </a:r>
          </a:p>
          <a:p>
            <a:pPr>
              <a:lnSpc>
                <a:spcPct val="150000"/>
              </a:lnSpc>
            </a:pPr>
            <a:r>
              <a:rPr lang="en-AU" sz="2400" dirty="0">
                <a:latin typeface="Arial" panose="020B0604020202020204" pitchFamily="34" charset="0"/>
                <a:cs typeface="Arial" panose="020B0604020202020204" pitchFamily="34" charset="0"/>
              </a:rPr>
              <a:t>Measure of chronic complications </a:t>
            </a:r>
          </a:p>
          <a:p>
            <a:endParaRPr lang="en-US" dirty="0"/>
          </a:p>
        </p:txBody>
      </p:sp>
      <p:pic>
        <p:nvPicPr>
          <p:cNvPr id="4" name="Picture 3">
            <a:extLst>
              <a:ext uri="{FF2B5EF4-FFF2-40B4-BE49-F238E27FC236}">
                <a16:creationId xmlns:a16="http://schemas.microsoft.com/office/drawing/2014/main" id="{01769218-D313-1D4B-B4B7-EFA766110084}"/>
              </a:ext>
            </a:extLst>
          </p:cNvPr>
          <p:cNvPicPr>
            <a:picLocks noChangeAspect="1"/>
          </p:cNvPicPr>
          <p:nvPr/>
        </p:nvPicPr>
        <p:blipFill>
          <a:blip r:embed="rId3"/>
          <a:stretch>
            <a:fillRect/>
          </a:stretch>
        </p:blipFill>
        <p:spPr>
          <a:xfrm>
            <a:off x="5471410" y="4231075"/>
            <a:ext cx="3552670" cy="2195858"/>
          </a:xfrm>
          <a:prstGeom prst="rect">
            <a:avLst/>
          </a:prstGeom>
        </p:spPr>
      </p:pic>
      <p:pic>
        <p:nvPicPr>
          <p:cNvPr id="5" name="Picture 7">
            <a:extLst>
              <a:ext uri="{FF2B5EF4-FFF2-40B4-BE49-F238E27FC236}">
                <a16:creationId xmlns:a16="http://schemas.microsoft.com/office/drawing/2014/main" id="{F6554A4D-CB05-5742-91D0-59B1BF284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567" y="501067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31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6646-2B96-6041-9420-FD37B49F76ED}"/>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Outline  for today</a:t>
            </a:r>
          </a:p>
        </p:txBody>
      </p:sp>
      <p:sp>
        <p:nvSpPr>
          <p:cNvPr id="3" name="Content Placeholder 2">
            <a:extLst>
              <a:ext uri="{FF2B5EF4-FFF2-40B4-BE49-F238E27FC236}">
                <a16:creationId xmlns:a16="http://schemas.microsoft.com/office/drawing/2014/main" id="{3CBD841E-3355-4349-92A8-379ED284FC28}"/>
              </a:ext>
            </a:extLst>
          </p:cNvPr>
          <p:cNvSpPr>
            <a:spLocks noGrp="1"/>
          </p:cNvSpPr>
          <p:nvPr>
            <p:ph idx="1"/>
          </p:nvPr>
        </p:nvSpPr>
        <p:spPr>
          <a:xfrm>
            <a:off x="838200" y="1690689"/>
            <a:ext cx="7676213" cy="4185456"/>
          </a:xfrm>
        </p:spPr>
        <p:txBody>
          <a:bodyPr>
            <a:normAutofit lnSpcReduction="10000"/>
          </a:bodyPr>
          <a:lstStyle/>
          <a:p>
            <a:r>
              <a:rPr lang="en-US" sz="2600" dirty="0">
                <a:latin typeface="Arial" panose="020B0604020202020204" pitchFamily="34" charset="0"/>
                <a:cs typeface="Arial" panose="020B0604020202020204" pitchFamily="34" charset="0"/>
              </a:rPr>
              <a:t>Use of language</a:t>
            </a:r>
          </a:p>
          <a:p>
            <a:r>
              <a:rPr lang="en-US" sz="2600" dirty="0">
                <a:latin typeface="Arial" panose="020B0604020202020204" pitchFamily="34" charset="0"/>
                <a:cs typeface="Arial" panose="020B0604020202020204" pitchFamily="34" charset="0"/>
              </a:rPr>
              <a:t>NDSS</a:t>
            </a:r>
          </a:p>
          <a:p>
            <a:r>
              <a:rPr lang="en-US" sz="2600" dirty="0">
                <a:latin typeface="Arial" panose="020B0604020202020204" pitchFamily="34" charset="0"/>
                <a:cs typeface="Arial" panose="020B0604020202020204" pitchFamily="34" charset="0"/>
              </a:rPr>
              <a:t>What is T1DM</a:t>
            </a:r>
          </a:p>
          <a:p>
            <a:r>
              <a:rPr lang="en-US" sz="2600" dirty="0">
                <a:latin typeface="Arial" panose="020B0604020202020204" pitchFamily="34" charset="0"/>
                <a:cs typeface="Arial" panose="020B0604020202020204" pitchFamily="34" charset="0"/>
              </a:rPr>
              <a:t>New Research</a:t>
            </a:r>
          </a:p>
          <a:p>
            <a:r>
              <a:rPr lang="en-US" sz="2600" dirty="0">
                <a:latin typeface="Arial" panose="020B0604020202020204" pitchFamily="34" charset="0"/>
                <a:cs typeface="Arial" panose="020B0604020202020204" pitchFamily="34" charset="0"/>
              </a:rPr>
              <a:t>Diagnostic Criteria</a:t>
            </a:r>
          </a:p>
          <a:p>
            <a:r>
              <a:rPr lang="en-US" sz="2600" dirty="0">
                <a:latin typeface="Arial" panose="020B0604020202020204" pitchFamily="34" charset="0"/>
                <a:cs typeface="Arial" panose="020B0604020202020204" pitchFamily="34" charset="0"/>
              </a:rPr>
              <a:t>Age-based Care </a:t>
            </a:r>
          </a:p>
          <a:p>
            <a:r>
              <a:rPr lang="en-US" sz="2600" dirty="0" err="1">
                <a:latin typeface="Arial" panose="020B0604020202020204" pitchFamily="34" charset="0"/>
                <a:cs typeface="Arial" panose="020B0604020202020204" pitchFamily="34" charset="0"/>
              </a:rPr>
              <a:t>Glycaemic</a:t>
            </a:r>
            <a:r>
              <a:rPr lang="en-US" sz="2600" dirty="0">
                <a:latin typeface="Arial" panose="020B0604020202020204" pitchFamily="34" charset="0"/>
                <a:cs typeface="Arial" panose="020B0604020202020204" pitchFamily="34" charset="0"/>
              </a:rPr>
              <a:t> Control – HbA1c targets</a:t>
            </a:r>
          </a:p>
          <a:p>
            <a:r>
              <a:rPr lang="en-US" sz="2600" dirty="0">
                <a:latin typeface="Arial" panose="020B0604020202020204" pitchFamily="34" charset="0"/>
                <a:cs typeface="Arial" panose="020B0604020202020204" pitchFamily="34" charset="0"/>
              </a:rPr>
              <a:t>Blood Glucose Monitoring –fingerstick</a:t>
            </a:r>
          </a:p>
          <a:p>
            <a:r>
              <a:rPr lang="en-US" sz="2600" dirty="0">
                <a:latin typeface="Arial" panose="020B0604020202020204" pitchFamily="34" charset="0"/>
                <a:cs typeface="Arial" panose="020B0604020202020204" pitchFamily="34" charset="0"/>
              </a:rPr>
              <a:t>Insulin therapy</a:t>
            </a:r>
          </a:p>
          <a:p>
            <a:endParaRPr lang="en-US" dirty="0"/>
          </a:p>
          <a:p>
            <a:endParaRPr lang="en-US" dirty="0"/>
          </a:p>
          <a:p>
            <a:endParaRPr lang="en-US" dirty="0"/>
          </a:p>
          <a:p>
            <a:endParaRPr lang="en-US" dirty="0"/>
          </a:p>
        </p:txBody>
      </p:sp>
      <p:pic>
        <p:nvPicPr>
          <p:cNvPr id="4" name="Picture 7">
            <a:extLst>
              <a:ext uri="{FF2B5EF4-FFF2-40B4-BE49-F238E27FC236}">
                <a16:creationId xmlns:a16="http://schemas.microsoft.com/office/drawing/2014/main" id="{A6A9CA10-04F9-DA40-878D-83CAA7489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014" y="4830795"/>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170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6B0D-F946-884D-85EA-E7122A2AAC67}"/>
              </a:ext>
            </a:extLst>
          </p:cNvPr>
          <p:cNvSpPr>
            <a:spLocks noGrp="1"/>
          </p:cNvSpPr>
          <p:nvPr>
            <p:ph type="title"/>
          </p:nvPr>
        </p:nvSpPr>
        <p:spPr>
          <a:xfrm>
            <a:off x="838200" y="365125"/>
            <a:ext cx="10515600" cy="1325563"/>
          </a:xfrm>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Blood Glucose Monitoring </a:t>
            </a:r>
          </a:p>
        </p:txBody>
      </p:sp>
      <p:sp>
        <p:nvSpPr>
          <p:cNvPr id="6" name="Content Placeholder 5">
            <a:extLst>
              <a:ext uri="{FF2B5EF4-FFF2-40B4-BE49-F238E27FC236}">
                <a16:creationId xmlns:a16="http://schemas.microsoft.com/office/drawing/2014/main" id="{0004511E-E725-BF46-82D2-76B665F50ADE}"/>
              </a:ext>
            </a:extLst>
          </p:cNvPr>
          <p:cNvSpPr>
            <a:spLocks noGrp="1"/>
          </p:cNvSpPr>
          <p:nvPr>
            <p:ph idx="1"/>
          </p:nvPr>
        </p:nvSpPr>
        <p:spPr>
          <a:xfrm>
            <a:off x="838200" y="1825625"/>
            <a:ext cx="10515600" cy="4351338"/>
          </a:xfrm>
        </p:spPr>
        <p:txBody>
          <a:bodyPr>
            <a:normAutofit/>
          </a:bodyPr>
          <a:lstStyle/>
          <a:p>
            <a:pPr>
              <a:lnSpc>
                <a:spcPct val="100000"/>
              </a:lnSpc>
            </a:pPr>
            <a:r>
              <a:rPr lang="en-AU" sz="2400" dirty="0">
                <a:latin typeface="Arial" panose="020B0604020202020204" pitchFamily="34" charset="0"/>
                <a:cs typeface="Arial" panose="020B0604020202020204" pitchFamily="34" charset="0"/>
              </a:rPr>
              <a:t>Optimal </a:t>
            </a:r>
            <a:r>
              <a:rPr lang="en-AU" sz="2400" dirty="0">
                <a:solidFill>
                  <a:srgbClr val="FF0000"/>
                </a:solidFill>
                <a:latin typeface="Arial" panose="020B0604020202020204" pitchFamily="34" charset="0"/>
                <a:cs typeface="Arial" panose="020B0604020202020204" pitchFamily="34" charset="0"/>
              </a:rPr>
              <a:t>glycaemic control </a:t>
            </a:r>
            <a:r>
              <a:rPr lang="en-AU" sz="2400" dirty="0">
                <a:latin typeface="Arial" panose="020B0604020202020204" pitchFamily="34" charset="0"/>
                <a:cs typeface="Arial" panose="020B0604020202020204" pitchFamily="34" charset="0"/>
              </a:rPr>
              <a:t>means frequent BG monitoring</a:t>
            </a:r>
          </a:p>
          <a:p>
            <a:pPr>
              <a:lnSpc>
                <a:spcPct val="100000"/>
              </a:lnSpc>
            </a:pPr>
            <a:r>
              <a:rPr lang="en-AU" sz="2400" dirty="0">
                <a:latin typeface="Arial" panose="020B0604020202020204" pitchFamily="34" charset="0"/>
                <a:cs typeface="Arial" panose="020B0604020202020204" pitchFamily="34" charset="0"/>
              </a:rPr>
              <a:t>Ongoing monitoring allows the child and family to become familiar with the patient's glycaemic response to different situations</a:t>
            </a:r>
          </a:p>
          <a:p>
            <a:pPr>
              <a:lnSpc>
                <a:spcPct val="100000"/>
              </a:lnSpc>
            </a:pPr>
            <a:r>
              <a:rPr lang="en-AU" sz="2400" dirty="0">
                <a:latin typeface="Arial" panose="020B0604020202020204" pitchFamily="34" charset="0"/>
                <a:cs typeface="Arial" panose="020B0604020202020204" pitchFamily="34" charset="0"/>
              </a:rPr>
              <a:t>Freestyle </a:t>
            </a:r>
            <a:r>
              <a:rPr lang="en-AU" sz="2400" dirty="0" err="1">
                <a:latin typeface="Arial" panose="020B0604020202020204" pitchFamily="34" charset="0"/>
                <a:cs typeface="Arial" panose="020B0604020202020204" pitchFamily="34" charset="0"/>
              </a:rPr>
              <a:t>Optium</a:t>
            </a:r>
            <a:r>
              <a:rPr lang="en-AU" sz="2400" dirty="0">
                <a:latin typeface="Arial" panose="020B0604020202020204" pitchFamily="34" charset="0"/>
                <a:cs typeface="Arial" panose="020B0604020202020204" pitchFamily="34" charset="0"/>
              </a:rPr>
              <a:t> NEO meter </a:t>
            </a:r>
          </a:p>
          <a:p>
            <a:pPr>
              <a:lnSpc>
                <a:spcPct val="100000"/>
              </a:lnSpc>
            </a:pPr>
            <a:r>
              <a:rPr lang="en-AU" sz="2400" dirty="0">
                <a:latin typeface="Arial" panose="020B0604020202020204" pitchFamily="34" charset="0"/>
                <a:cs typeface="Arial" panose="020B0604020202020204" pitchFamily="34" charset="0"/>
              </a:rPr>
              <a:t>Bio-electric meter generates current on the strip</a:t>
            </a:r>
          </a:p>
          <a:p>
            <a:pPr>
              <a:lnSpc>
                <a:spcPct val="100000"/>
              </a:lnSpc>
            </a:pPr>
            <a:r>
              <a:rPr lang="en-AU" sz="2400" dirty="0">
                <a:latin typeface="Arial" panose="020B0604020202020204" pitchFamily="34" charset="0"/>
                <a:cs typeface="Arial" panose="020B0604020202020204" pitchFamily="34" charset="0"/>
              </a:rPr>
              <a:t>Wash hands ALWAYS prior</a:t>
            </a:r>
          </a:p>
          <a:p>
            <a:pPr>
              <a:lnSpc>
                <a:spcPct val="100000"/>
              </a:lnSpc>
            </a:pPr>
            <a:r>
              <a:rPr lang="en-AU" sz="2400" dirty="0">
                <a:latin typeface="Arial" panose="020B0604020202020204" pitchFamily="34" charset="0"/>
                <a:cs typeface="Arial" panose="020B0604020202020204" pitchFamily="34" charset="0"/>
              </a:rPr>
              <a:t>Prayer position </a:t>
            </a:r>
          </a:p>
          <a:p>
            <a:pPr>
              <a:lnSpc>
                <a:spcPct val="100000"/>
              </a:lnSpc>
            </a:pPr>
            <a:r>
              <a:rPr lang="en-AU" sz="2400" dirty="0">
                <a:latin typeface="Arial" panose="020B0604020202020204" pitchFamily="34" charset="0"/>
                <a:cs typeface="Arial" panose="020B0604020202020204" pitchFamily="34" charset="0"/>
              </a:rPr>
              <a:t>Prick on sides of fingers</a:t>
            </a:r>
          </a:p>
          <a:p>
            <a:pPr>
              <a:lnSpc>
                <a:spcPct val="100000"/>
              </a:lnSpc>
            </a:pPr>
            <a:r>
              <a:rPr lang="en-AU" sz="2400" dirty="0">
                <a:latin typeface="Arial" panose="020B0604020202020204" pitchFamily="34" charset="0"/>
                <a:cs typeface="Arial" panose="020B0604020202020204" pitchFamily="34" charset="0"/>
              </a:rPr>
              <a:t>Rotate, Rotate, Rotate</a:t>
            </a:r>
          </a:p>
          <a:p>
            <a:pPr>
              <a:lnSpc>
                <a:spcPct val="100000"/>
              </a:lnSpc>
            </a:pPr>
            <a:endParaRPr lang="en-AU" sz="2400" dirty="0">
              <a:latin typeface="Arial" panose="020B0604020202020204" pitchFamily="34" charset="0"/>
              <a:cs typeface="Arial" panose="020B0604020202020204" pitchFamily="34" charset="0"/>
            </a:endParaRPr>
          </a:p>
        </p:txBody>
      </p:sp>
      <p:pic>
        <p:nvPicPr>
          <p:cNvPr id="4" name="Picture 7">
            <a:extLst>
              <a:ext uri="{FF2B5EF4-FFF2-40B4-BE49-F238E27FC236}">
                <a16:creationId xmlns:a16="http://schemas.microsoft.com/office/drawing/2014/main" id="{736F54DF-56F1-DF42-BCED-C342AE268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014" y="4815804"/>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330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103E-8FE8-E142-B053-B7BC278DA4E0}"/>
              </a:ext>
            </a:extLst>
          </p:cNvPr>
          <p:cNvSpPr>
            <a:spLocks noGrp="1"/>
          </p:cNvSpPr>
          <p:nvPr>
            <p:ph type="title"/>
          </p:nvPr>
        </p:nvSpPr>
        <p:spPr>
          <a:xfrm>
            <a:off x="838200" y="344774"/>
            <a:ext cx="10515600" cy="749510"/>
          </a:xfrm>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FSBG Lancet Device and NEO Meter </a:t>
            </a:r>
          </a:p>
        </p:txBody>
      </p:sp>
      <p:pic>
        <p:nvPicPr>
          <p:cNvPr id="4" name="Content Placeholder 3">
            <a:extLst>
              <a:ext uri="{FF2B5EF4-FFF2-40B4-BE49-F238E27FC236}">
                <a16:creationId xmlns:a16="http://schemas.microsoft.com/office/drawing/2014/main" id="{376028F0-D336-5D4E-B071-597F7DFA5979}"/>
              </a:ext>
            </a:extLst>
          </p:cNvPr>
          <p:cNvPicPr>
            <a:picLocks noGrp="1" noChangeAspect="1"/>
          </p:cNvPicPr>
          <p:nvPr>
            <p:ph idx="1"/>
          </p:nvPr>
        </p:nvPicPr>
        <p:blipFill>
          <a:blip r:embed="rId3"/>
          <a:stretch>
            <a:fillRect/>
          </a:stretch>
        </p:blipFill>
        <p:spPr>
          <a:xfrm rot="5400000">
            <a:off x="6605667" y="307299"/>
            <a:ext cx="1873769" cy="3552671"/>
          </a:xfrm>
          <a:prstGeom prst="rect">
            <a:avLst/>
          </a:prstGeom>
        </p:spPr>
      </p:pic>
      <p:pic>
        <p:nvPicPr>
          <p:cNvPr id="5" name="Picture 4">
            <a:extLst>
              <a:ext uri="{FF2B5EF4-FFF2-40B4-BE49-F238E27FC236}">
                <a16:creationId xmlns:a16="http://schemas.microsoft.com/office/drawing/2014/main" id="{9413D313-E13E-0E40-B791-756C07449C46}"/>
              </a:ext>
            </a:extLst>
          </p:cNvPr>
          <p:cNvPicPr>
            <a:picLocks noChangeAspect="1"/>
          </p:cNvPicPr>
          <p:nvPr/>
        </p:nvPicPr>
        <p:blipFill>
          <a:blip r:embed="rId4"/>
          <a:stretch>
            <a:fillRect/>
          </a:stretch>
        </p:blipFill>
        <p:spPr>
          <a:xfrm>
            <a:off x="5286531" y="4006120"/>
            <a:ext cx="2613462" cy="2221413"/>
          </a:xfrm>
          <a:prstGeom prst="rect">
            <a:avLst/>
          </a:prstGeom>
        </p:spPr>
      </p:pic>
      <p:sp>
        <p:nvSpPr>
          <p:cNvPr id="11" name="Content Placeholder 4">
            <a:extLst>
              <a:ext uri="{FF2B5EF4-FFF2-40B4-BE49-F238E27FC236}">
                <a16:creationId xmlns:a16="http://schemas.microsoft.com/office/drawing/2014/main" id="{835C580E-9431-2748-9B05-8CB80BE2F211}"/>
              </a:ext>
            </a:extLst>
          </p:cNvPr>
          <p:cNvSpPr txBox="1">
            <a:spLocks/>
          </p:cNvSpPr>
          <p:nvPr/>
        </p:nvSpPr>
        <p:spPr>
          <a:xfrm>
            <a:off x="508416" y="1304144"/>
            <a:ext cx="10515600" cy="5403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Fast Lancing </a:t>
            </a:r>
          </a:p>
          <a:p>
            <a:r>
              <a:rPr lang="en-US" sz="2400" dirty="0">
                <a:latin typeface="Arial" panose="020B0604020202020204" pitchFamily="34" charset="0"/>
                <a:cs typeface="Arial" panose="020B0604020202020204" pitchFamily="34" charset="0"/>
              </a:rPr>
              <a:t>Customize penetration depth </a:t>
            </a:r>
          </a:p>
          <a:p>
            <a:r>
              <a:rPr lang="en-US" sz="2400" dirty="0">
                <a:latin typeface="Arial" panose="020B0604020202020204" pitchFamily="34" charset="0"/>
                <a:cs typeface="Arial" panose="020B0604020202020204" pitchFamily="34" charset="0"/>
              </a:rPr>
              <a:t>Minimize skin damage</a:t>
            </a:r>
          </a:p>
          <a:p>
            <a:r>
              <a:rPr lang="en-US" sz="2400" dirty="0">
                <a:latin typeface="Arial" panose="020B0604020202020204" pitchFamily="34" charset="0"/>
                <a:cs typeface="Arial" panose="020B0604020202020204" pitchFamily="34" charset="0"/>
              </a:rPr>
              <a:t>One hand operation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Blood &amp; Ketone testing</a:t>
            </a:r>
          </a:p>
          <a:p>
            <a:r>
              <a:rPr lang="en-US" sz="2400" dirty="0">
                <a:latin typeface="Arial" panose="020B0604020202020204" pitchFamily="34" charset="0"/>
                <a:cs typeface="Arial" panose="020B0604020202020204" pitchFamily="34" charset="0"/>
              </a:rPr>
              <a:t>High &amp; Low arrow indicators</a:t>
            </a:r>
          </a:p>
          <a:p>
            <a:r>
              <a:rPr lang="en-US" sz="2400" dirty="0">
                <a:latin typeface="Arial" panose="020B0604020202020204" pitchFamily="34" charset="0"/>
                <a:cs typeface="Arial" panose="020B0604020202020204" pitchFamily="34" charset="0"/>
              </a:rPr>
              <a:t>Stores 1000 events</a:t>
            </a:r>
          </a:p>
          <a:p>
            <a:r>
              <a:rPr lang="en-US" sz="2400" dirty="0">
                <a:latin typeface="Arial" panose="020B0604020202020204" pitchFamily="34" charset="0"/>
                <a:cs typeface="Arial" panose="020B0604020202020204" pitchFamily="34" charset="0"/>
              </a:rPr>
              <a:t>Insulin logging</a:t>
            </a:r>
          </a:p>
          <a:p>
            <a:r>
              <a:rPr lang="en-US" sz="2400" dirty="0">
                <a:latin typeface="Arial" panose="020B0604020202020204" pitchFamily="34" charset="0"/>
                <a:cs typeface="Arial" panose="020B0604020202020204" pitchFamily="34" charset="0"/>
              </a:rPr>
              <a:t>Fast 5 sec test time</a:t>
            </a:r>
          </a:p>
          <a:p>
            <a:r>
              <a:rPr lang="en-US" sz="2400" dirty="0">
                <a:latin typeface="Arial" panose="020B0604020202020204" pitchFamily="34" charset="0"/>
                <a:cs typeface="Arial" panose="020B0604020202020204" pitchFamily="34" charset="0"/>
              </a:rPr>
              <a:t>Small blood sample </a:t>
            </a:r>
          </a:p>
          <a:p>
            <a:endParaRPr lang="en-US" dirty="0"/>
          </a:p>
          <a:p>
            <a:endParaRPr lang="en-US" dirty="0"/>
          </a:p>
          <a:p>
            <a:pPr marL="0" indent="0">
              <a:buFont typeface="Arial" panose="020B0604020202020204" pitchFamily="34" charset="0"/>
              <a:buNone/>
            </a:pPr>
            <a:endParaRPr lang="en-US" dirty="0"/>
          </a:p>
        </p:txBody>
      </p:sp>
      <p:pic>
        <p:nvPicPr>
          <p:cNvPr id="6" name="Picture 7">
            <a:extLst>
              <a:ext uri="{FF2B5EF4-FFF2-40B4-BE49-F238E27FC236}">
                <a16:creationId xmlns:a16="http://schemas.microsoft.com/office/drawing/2014/main" id="{511444BF-C5B4-C642-80D4-F9172004A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8964" y="503102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74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790F-0CF9-544E-96C2-ACE9D3DA13B2}"/>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Blood Glucose Monitoring </a:t>
            </a:r>
            <a:endParaRPr lang="en-US" sz="3600" dirty="0"/>
          </a:p>
        </p:txBody>
      </p:sp>
      <p:sp>
        <p:nvSpPr>
          <p:cNvPr id="3" name="Content Placeholder 2">
            <a:extLst>
              <a:ext uri="{FF2B5EF4-FFF2-40B4-BE49-F238E27FC236}">
                <a16:creationId xmlns:a16="http://schemas.microsoft.com/office/drawing/2014/main" id="{45786B35-F1E4-5E49-9F06-066AF9588D81}"/>
              </a:ext>
            </a:extLst>
          </p:cNvPr>
          <p:cNvSpPr>
            <a:spLocks noGrp="1"/>
          </p:cNvSpPr>
          <p:nvPr>
            <p:ph idx="1"/>
          </p:nvPr>
        </p:nvSpPr>
        <p:spPr/>
        <p:txBody>
          <a:bodyPr/>
          <a:lstStyle/>
          <a:p>
            <a:pPr>
              <a:lnSpc>
                <a:spcPct val="100000"/>
              </a:lnSpc>
            </a:pPr>
            <a:r>
              <a:rPr lang="en-AU" sz="2400" dirty="0">
                <a:latin typeface="Arial" panose="020B0604020202020204" pitchFamily="34" charset="0"/>
                <a:cs typeface="Arial" panose="020B0604020202020204" pitchFamily="34" charset="0"/>
              </a:rPr>
              <a:t>Glucose Levels are determined by:</a:t>
            </a:r>
          </a:p>
          <a:p>
            <a:pPr lvl="1">
              <a:lnSpc>
                <a:spcPct val="100000"/>
              </a:lnSpc>
            </a:pPr>
            <a:r>
              <a:rPr lang="en-AU" dirty="0">
                <a:latin typeface="Arial" panose="020B0604020202020204" pitchFamily="34" charset="0"/>
                <a:cs typeface="Arial" panose="020B0604020202020204" pitchFamily="34" charset="0"/>
              </a:rPr>
              <a:t>Dose of Insulin</a:t>
            </a:r>
          </a:p>
          <a:p>
            <a:pPr lvl="1">
              <a:lnSpc>
                <a:spcPct val="100000"/>
              </a:lnSpc>
            </a:pPr>
            <a:r>
              <a:rPr lang="en-AU" dirty="0">
                <a:latin typeface="Arial" panose="020B0604020202020204" pitchFamily="34" charset="0"/>
                <a:cs typeface="Arial" panose="020B0604020202020204" pitchFamily="34" charset="0"/>
              </a:rPr>
              <a:t>Carbohydrate Consumption</a:t>
            </a:r>
          </a:p>
          <a:p>
            <a:pPr lvl="1">
              <a:lnSpc>
                <a:spcPct val="100000"/>
              </a:lnSpc>
            </a:pPr>
            <a:r>
              <a:rPr lang="en-AU" dirty="0">
                <a:latin typeface="Arial" panose="020B0604020202020204" pitchFamily="34" charset="0"/>
                <a:cs typeface="Arial" panose="020B0604020202020204" pitchFamily="34" charset="0"/>
              </a:rPr>
              <a:t>Physical Activity</a:t>
            </a:r>
          </a:p>
          <a:p>
            <a:pPr lvl="1">
              <a:lnSpc>
                <a:spcPct val="100000"/>
              </a:lnSpc>
            </a:pPr>
            <a:r>
              <a:rPr lang="en-AU" dirty="0">
                <a:latin typeface="Arial" panose="020B0604020202020204" pitchFamily="34" charset="0"/>
                <a:cs typeface="Arial" panose="020B0604020202020204" pitchFamily="34" charset="0"/>
              </a:rPr>
              <a:t>Hormones</a:t>
            </a:r>
          </a:p>
          <a:p>
            <a:pPr lvl="1">
              <a:lnSpc>
                <a:spcPct val="100000"/>
              </a:lnSpc>
            </a:pPr>
            <a:r>
              <a:rPr lang="en-AU" dirty="0">
                <a:latin typeface="Arial" panose="020B0604020202020204" pitchFamily="34" charset="0"/>
                <a:cs typeface="Arial" panose="020B0604020202020204" pitchFamily="34" charset="0"/>
              </a:rPr>
              <a:t>Other Variables-</a:t>
            </a:r>
          </a:p>
          <a:p>
            <a:pPr lvl="2">
              <a:lnSpc>
                <a:spcPct val="100000"/>
              </a:lnSpc>
            </a:pPr>
            <a:r>
              <a:rPr lang="en-AU" sz="2400" dirty="0">
                <a:latin typeface="Arial" panose="020B0604020202020204" pitchFamily="34" charset="0"/>
                <a:cs typeface="Arial" panose="020B0604020202020204" pitchFamily="34" charset="0"/>
              </a:rPr>
              <a:t>emotion, weekend/weekdays, weather</a:t>
            </a:r>
          </a:p>
          <a:p>
            <a:endParaRPr lang="en-US" dirty="0"/>
          </a:p>
        </p:txBody>
      </p:sp>
      <p:pic>
        <p:nvPicPr>
          <p:cNvPr id="5" name="Picture 7">
            <a:extLst>
              <a:ext uri="{FF2B5EF4-FFF2-40B4-BE49-F238E27FC236}">
                <a16:creationId xmlns:a16="http://schemas.microsoft.com/office/drawing/2014/main" id="{6C4C93EF-EDF1-5A49-ACF3-EAF2F100B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677" y="4815804"/>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29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A806-DF25-114C-876B-BD25117C9961}"/>
              </a:ext>
            </a:extLst>
          </p:cNvPr>
          <p:cNvSpPr>
            <a:spLocks noGrp="1"/>
          </p:cNvSpPr>
          <p:nvPr>
            <p:ph type="title"/>
          </p:nvPr>
        </p:nvSpPr>
        <p:spPr>
          <a:xfrm>
            <a:off x="165100" y="314325"/>
            <a:ext cx="10515600" cy="1325563"/>
          </a:xfrm>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Timing of self-monitoring Blood Glucose </a:t>
            </a:r>
          </a:p>
        </p:txBody>
      </p:sp>
      <p:sp>
        <p:nvSpPr>
          <p:cNvPr id="3" name="Content Placeholder 2">
            <a:extLst>
              <a:ext uri="{FF2B5EF4-FFF2-40B4-BE49-F238E27FC236}">
                <a16:creationId xmlns:a16="http://schemas.microsoft.com/office/drawing/2014/main" id="{E920BA1A-31B5-EE40-994A-50F97FDEB6EB}"/>
              </a:ext>
            </a:extLst>
          </p:cNvPr>
          <p:cNvSpPr>
            <a:spLocks noGrp="1"/>
          </p:cNvSpPr>
          <p:nvPr>
            <p:ph idx="1"/>
          </p:nvPr>
        </p:nvSpPr>
        <p:spPr>
          <a:xfrm>
            <a:off x="444500" y="1639888"/>
            <a:ext cx="9969500" cy="4608511"/>
          </a:xfrm>
        </p:spPr>
        <p:txBody>
          <a:bodyPr>
            <a:noAutofit/>
          </a:bodyPr>
          <a:lstStyle/>
          <a:p>
            <a:pPr>
              <a:lnSpc>
                <a:spcPct val="100000"/>
              </a:lnSpc>
            </a:pPr>
            <a:r>
              <a:rPr lang="en-US" sz="2400" dirty="0">
                <a:latin typeface="Arial" panose="020B0604020202020204" pitchFamily="34" charset="0"/>
                <a:cs typeface="Arial" panose="020B0604020202020204" pitchFamily="34" charset="0"/>
              </a:rPr>
              <a:t>Four to six times daily </a:t>
            </a:r>
          </a:p>
          <a:p>
            <a:pPr>
              <a:lnSpc>
                <a:spcPct val="100000"/>
              </a:lnSpc>
            </a:pPr>
            <a:r>
              <a:rPr lang="en-US" sz="2400" dirty="0">
                <a:latin typeface="Arial" panose="020B0604020202020204" pitchFamily="34" charset="0"/>
                <a:cs typeface="Arial" panose="020B0604020202020204" pitchFamily="34" charset="0"/>
              </a:rPr>
              <a:t>Initially EIGHT  whilst establishing dosing</a:t>
            </a:r>
          </a:p>
          <a:p>
            <a:pPr>
              <a:lnSpc>
                <a:spcPct val="100000"/>
              </a:lnSpc>
            </a:pPr>
            <a:r>
              <a:rPr lang="en-US" sz="2400" dirty="0">
                <a:latin typeface="Arial" panose="020B0604020202020204" pitchFamily="34" charset="0"/>
                <a:cs typeface="Arial" panose="020B0604020202020204" pitchFamily="34" charset="0"/>
              </a:rPr>
              <a:t>In response to insulin profiles</a:t>
            </a:r>
          </a:p>
          <a:p>
            <a:pPr>
              <a:lnSpc>
                <a:spcPct val="100000"/>
              </a:lnSpc>
            </a:pPr>
            <a:r>
              <a:rPr lang="en-US" sz="2400" dirty="0">
                <a:latin typeface="Arial" panose="020B0604020202020204" pitchFamily="34" charset="0"/>
                <a:cs typeface="Arial" panose="020B0604020202020204" pitchFamily="34" charset="0"/>
              </a:rPr>
              <a:t>Fasting</a:t>
            </a:r>
          </a:p>
          <a:p>
            <a:pPr>
              <a:lnSpc>
                <a:spcPct val="100000"/>
              </a:lnSpc>
            </a:pPr>
            <a:r>
              <a:rPr lang="en-US" sz="2400" dirty="0">
                <a:latin typeface="Arial" panose="020B0604020202020204" pitchFamily="34" charset="0"/>
                <a:cs typeface="Arial" panose="020B0604020202020204" pitchFamily="34" charset="0"/>
              </a:rPr>
              <a:t>Pre-Meals</a:t>
            </a:r>
          </a:p>
          <a:p>
            <a:pPr>
              <a:lnSpc>
                <a:spcPct val="100000"/>
              </a:lnSpc>
            </a:pPr>
            <a:r>
              <a:rPr lang="en-US" sz="2400" dirty="0">
                <a:latin typeface="Arial" panose="020B0604020202020204" pitchFamily="34" charset="0"/>
                <a:cs typeface="Arial" panose="020B0604020202020204" pitchFamily="34" charset="0"/>
              </a:rPr>
              <a:t>2HR Post-Meals</a:t>
            </a:r>
          </a:p>
          <a:p>
            <a:pPr>
              <a:lnSpc>
                <a:spcPct val="100000"/>
              </a:lnSpc>
            </a:pPr>
            <a:r>
              <a:rPr lang="en-US" sz="2400" dirty="0">
                <a:latin typeface="Arial" panose="020B0604020202020204" pitchFamily="34" charset="0"/>
                <a:cs typeface="Arial" panose="020B0604020202020204" pitchFamily="34" charset="0"/>
              </a:rPr>
              <a:t>Supper/bed time</a:t>
            </a:r>
          </a:p>
          <a:p>
            <a:pPr>
              <a:lnSpc>
                <a:spcPct val="100000"/>
              </a:lnSpc>
            </a:pPr>
            <a:r>
              <a:rPr lang="en-US" sz="2400" dirty="0">
                <a:latin typeface="Arial" panose="020B0604020202020204" pitchFamily="34" charset="0"/>
                <a:cs typeface="Arial" panose="020B0604020202020204" pitchFamily="34" charset="0"/>
              </a:rPr>
              <a:t>0200</a:t>
            </a:r>
          </a:p>
        </p:txBody>
      </p:sp>
      <p:pic>
        <p:nvPicPr>
          <p:cNvPr id="4" name="Picture 7">
            <a:extLst>
              <a:ext uri="{FF2B5EF4-FFF2-40B4-BE49-F238E27FC236}">
                <a16:creationId xmlns:a16="http://schemas.microsoft.com/office/drawing/2014/main" id="{4658F2B4-992E-E54E-9D40-4F5C54A4E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387" y="4724350"/>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61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D357-5F82-5141-9B59-3875A9132AA4}"/>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Timing of self-monitoring Blood Glucose </a:t>
            </a:r>
            <a:endParaRPr lang="en-US" sz="3600" dirty="0">
              <a:latin typeface="Arial" panose="020B0604020202020204" pitchFamily="34" charset="0"/>
              <a:cs typeface="Arial" panose="020B0604020202020204" pitchFamily="34" charset="0"/>
            </a:endParaRPr>
          </a:p>
        </p:txBody>
      </p:sp>
      <p:pic>
        <p:nvPicPr>
          <p:cNvPr id="13" name="Content Placeholder 12" descr="A screenshot of a cell phone&#10;&#10;Description automatically generated">
            <a:extLst>
              <a:ext uri="{FF2B5EF4-FFF2-40B4-BE49-F238E27FC236}">
                <a16:creationId xmlns:a16="http://schemas.microsoft.com/office/drawing/2014/main" id="{40CCD2CF-7982-9F4C-8A0D-5967E14638EE}"/>
              </a:ext>
            </a:extLst>
          </p:cNvPr>
          <p:cNvPicPr>
            <a:picLocks noGrp="1" noChangeAspect="1"/>
          </p:cNvPicPr>
          <p:nvPr>
            <p:ph idx="1"/>
          </p:nvPr>
        </p:nvPicPr>
        <p:blipFill>
          <a:blip r:embed="rId3"/>
          <a:stretch>
            <a:fillRect/>
          </a:stretch>
        </p:blipFill>
        <p:spPr>
          <a:xfrm>
            <a:off x="1513460" y="1263551"/>
            <a:ext cx="9165080" cy="5158631"/>
          </a:xfrm>
        </p:spPr>
      </p:pic>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E07A3FA8-8584-B747-BD75-9BAB9922DC2B}"/>
                  </a:ext>
                </a:extLst>
              </p14:cNvPr>
              <p14:cNvContentPartPr/>
              <p14:nvPr/>
            </p14:nvContentPartPr>
            <p14:xfrm>
              <a:off x="2319585" y="3147915"/>
              <a:ext cx="113760" cy="165960"/>
            </p14:xfrm>
          </p:contentPart>
        </mc:Choice>
        <mc:Fallback>
          <p:pic>
            <p:nvPicPr>
              <p:cNvPr id="32" name="Ink 31">
                <a:extLst>
                  <a:ext uri="{FF2B5EF4-FFF2-40B4-BE49-F238E27FC236}">
                    <a16:creationId xmlns:a16="http://schemas.microsoft.com/office/drawing/2014/main" id="{E07A3FA8-8584-B747-BD75-9BAB9922DC2B}"/>
                  </a:ext>
                </a:extLst>
              </p:cNvPr>
              <p:cNvPicPr/>
              <p:nvPr/>
            </p:nvPicPr>
            <p:blipFill>
              <a:blip r:embed="rId5"/>
              <a:stretch>
                <a:fillRect/>
              </a:stretch>
            </p:blipFill>
            <p:spPr>
              <a:xfrm>
                <a:off x="2310945" y="3138915"/>
                <a:ext cx="131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5" name="Ink 34">
                <a:extLst>
                  <a:ext uri="{FF2B5EF4-FFF2-40B4-BE49-F238E27FC236}">
                    <a16:creationId xmlns:a16="http://schemas.microsoft.com/office/drawing/2014/main" id="{41BDBB19-AB77-D143-A77E-41B9650E766F}"/>
                  </a:ext>
                </a:extLst>
              </p14:cNvPr>
              <p14:cNvContentPartPr/>
              <p14:nvPr/>
            </p14:nvContentPartPr>
            <p14:xfrm>
              <a:off x="2480865" y="3147555"/>
              <a:ext cx="145080" cy="151920"/>
            </p14:xfrm>
          </p:contentPart>
        </mc:Choice>
        <mc:Fallback>
          <p:pic>
            <p:nvPicPr>
              <p:cNvPr id="35" name="Ink 34">
                <a:extLst>
                  <a:ext uri="{FF2B5EF4-FFF2-40B4-BE49-F238E27FC236}">
                    <a16:creationId xmlns:a16="http://schemas.microsoft.com/office/drawing/2014/main" id="{41BDBB19-AB77-D143-A77E-41B9650E766F}"/>
                  </a:ext>
                </a:extLst>
              </p:cNvPr>
              <p:cNvPicPr/>
              <p:nvPr/>
            </p:nvPicPr>
            <p:blipFill>
              <a:blip r:embed="rId7"/>
              <a:stretch>
                <a:fillRect/>
              </a:stretch>
            </p:blipFill>
            <p:spPr>
              <a:xfrm>
                <a:off x="2472225" y="3138555"/>
                <a:ext cx="162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05724651-D399-3E4D-9118-CB5F5A2FC733}"/>
                  </a:ext>
                </a:extLst>
              </p14:cNvPr>
              <p14:cNvContentPartPr/>
              <p14:nvPr/>
            </p14:nvContentPartPr>
            <p14:xfrm>
              <a:off x="2268825" y="3357795"/>
              <a:ext cx="69840" cy="120960"/>
            </p14:xfrm>
          </p:contentPart>
        </mc:Choice>
        <mc:Fallback>
          <p:pic>
            <p:nvPicPr>
              <p:cNvPr id="36" name="Ink 35">
                <a:extLst>
                  <a:ext uri="{FF2B5EF4-FFF2-40B4-BE49-F238E27FC236}">
                    <a16:creationId xmlns:a16="http://schemas.microsoft.com/office/drawing/2014/main" id="{05724651-D399-3E4D-9118-CB5F5A2FC733}"/>
                  </a:ext>
                </a:extLst>
              </p:cNvPr>
              <p:cNvPicPr/>
              <p:nvPr/>
            </p:nvPicPr>
            <p:blipFill>
              <a:blip r:embed="rId9"/>
              <a:stretch>
                <a:fillRect/>
              </a:stretch>
            </p:blipFill>
            <p:spPr>
              <a:xfrm>
                <a:off x="2259825" y="3349155"/>
                <a:ext cx="87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 name="Ink 36">
                <a:extLst>
                  <a:ext uri="{FF2B5EF4-FFF2-40B4-BE49-F238E27FC236}">
                    <a16:creationId xmlns:a16="http://schemas.microsoft.com/office/drawing/2014/main" id="{6B2CD017-662B-7E43-B662-8C1DBECA4417}"/>
                  </a:ext>
                </a:extLst>
              </p14:cNvPr>
              <p14:cNvContentPartPr/>
              <p14:nvPr/>
            </p14:nvContentPartPr>
            <p14:xfrm>
              <a:off x="2371065" y="3436275"/>
              <a:ext cx="62280" cy="53280"/>
            </p14:xfrm>
          </p:contentPart>
        </mc:Choice>
        <mc:Fallback>
          <p:pic>
            <p:nvPicPr>
              <p:cNvPr id="37" name="Ink 36">
                <a:extLst>
                  <a:ext uri="{FF2B5EF4-FFF2-40B4-BE49-F238E27FC236}">
                    <a16:creationId xmlns:a16="http://schemas.microsoft.com/office/drawing/2014/main" id="{6B2CD017-662B-7E43-B662-8C1DBECA4417}"/>
                  </a:ext>
                </a:extLst>
              </p:cNvPr>
              <p:cNvPicPr/>
              <p:nvPr/>
            </p:nvPicPr>
            <p:blipFill>
              <a:blip r:embed="rId11"/>
              <a:stretch>
                <a:fillRect/>
              </a:stretch>
            </p:blipFill>
            <p:spPr>
              <a:xfrm>
                <a:off x="2362065" y="3427635"/>
                <a:ext cx="79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3" name="Ink 42">
                <a:extLst>
                  <a:ext uri="{FF2B5EF4-FFF2-40B4-BE49-F238E27FC236}">
                    <a16:creationId xmlns:a16="http://schemas.microsoft.com/office/drawing/2014/main" id="{BA900547-2A99-E54C-A4E1-F884BA72A534}"/>
                  </a:ext>
                </a:extLst>
              </p14:cNvPr>
              <p14:cNvContentPartPr/>
              <p14:nvPr/>
            </p14:nvContentPartPr>
            <p14:xfrm>
              <a:off x="2475105" y="3374355"/>
              <a:ext cx="131760" cy="118800"/>
            </p14:xfrm>
          </p:contentPart>
        </mc:Choice>
        <mc:Fallback>
          <p:pic>
            <p:nvPicPr>
              <p:cNvPr id="43" name="Ink 42">
                <a:extLst>
                  <a:ext uri="{FF2B5EF4-FFF2-40B4-BE49-F238E27FC236}">
                    <a16:creationId xmlns:a16="http://schemas.microsoft.com/office/drawing/2014/main" id="{BA900547-2A99-E54C-A4E1-F884BA72A534}"/>
                  </a:ext>
                </a:extLst>
              </p:cNvPr>
              <p:cNvPicPr/>
              <p:nvPr/>
            </p:nvPicPr>
            <p:blipFill>
              <a:blip r:embed="rId13"/>
              <a:stretch>
                <a:fillRect/>
              </a:stretch>
            </p:blipFill>
            <p:spPr>
              <a:xfrm>
                <a:off x="2466465" y="3365715"/>
                <a:ext cx="149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4" name="Ink 43">
                <a:extLst>
                  <a:ext uri="{FF2B5EF4-FFF2-40B4-BE49-F238E27FC236}">
                    <a16:creationId xmlns:a16="http://schemas.microsoft.com/office/drawing/2014/main" id="{0ADCD91C-A24B-4945-9EB4-E8836744BB88}"/>
                  </a:ext>
                </a:extLst>
              </p14:cNvPr>
              <p14:cNvContentPartPr/>
              <p14:nvPr/>
            </p14:nvContentPartPr>
            <p14:xfrm>
              <a:off x="2637105" y="3415755"/>
              <a:ext cx="46440" cy="56880"/>
            </p14:xfrm>
          </p:contentPart>
        </mc:Choice>
        <mc:Fallback>
          <p:pic>
            <p:nvPicPr>
              <p:cNvPr id="44" name="Ink 43">
                <a:extLst>
                  <a:ext uri="{FF2B5EF4-FFF2-40B4-BE49-F238E27FC236}">
                    <a16:creationId xmlns:a16="http://schemas.microsoft.com/office/drawing/2014/main" id="{0ADCD91C-A24B-4945-9EB4-E8836744BB88}"/>
                  </a:ext>
                </a:extLst>
              </p:cNvPr>
              <p:cNvPicPr/>
              <p:nvPr/>
            </p:nvPicPr>
            <p:blipFill>
              <a:blip r:embed="rId15"/>
              <a:stretch>
                <a:fillRect/>
              </a:stretch>
            </p:blipFill>
            <p:spPr>
              <a:xfrm>
                <a:off x="2628465" y="3406755"/>
                <a:ext cx="64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5" name="Ink 44">
                <a:extLst>
                  <a:ext uri="{FF2B5EF4-FFF2-40B4-BE49-F238E27FC236}">
                    <a16:creationId xmlns:a16="http://schemas.microsoft.com/office/drawing/2014/main" id="{D72FC7DD-7111-9340-AB5E-FC8A2B5362D3}"/>
                  </a:ext>
                </a:extLst>
              </p14:cNvPr>
              <p14:cNvContentPartPr/>
              <p14:nvPr/>
            </p14:nvContentPartPr>
            <p14:xfrm>
              <a:off x="2718825" y="3424755"/>
              <a:ext cx="51840" cy="63000"/>
            </p14:xfrm>
          </p:contentPart>
        </mc:Choice>
        <mc:Fallback>
          <p:pic>
            <p:nvPicPr>
              <p:cNvPr id="45" name="Ink 44">
                <a:extLst>
                  <a:ext uri="{FF2B5EF4-FFF2-40B4-BE49-F238E27FC236}">
                    <a16:creationId xmlns:a16="http://schemas.microsoft.com/office/drawing/2014/main" id="{D72FC7DD-7111-9340-AB5E-FC8A2B5362D3}"/>
                  </a:ext>
                </a:extLst>
              </p:cNvPr>
              <p:cNvPicPr/>
              <p:nvPr/>
            </p:nvPicPr>
            <p:blipFill>
              <a:blip r:embed="rId17"/>
              <a:stretch>
                <a:fillRect/>
              </a:stretch>
            </p:blipFill>
            <p:spPr>
              <a:xfrm>
                <a:off x="2710185" y="3415755"/>
                <a:ext cx="69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6" name="Ink 45">
                <a:extLst>
                  <a:ext uri="{FF2B5EF4-FFF2-40B4-BE49-F238E27FC236}">
                    <a16:creationId xmlns:a16="http://schemas.microsoft.com/office/drawing/2014/main" id="{6F427373-97FB-8842-9461-AA896F92A1A4}"/>
                  </a:ext>
                </a:extLst>
              </p14:cNvPr>
              <p14:cNvContentPartPr/>
              <p14:nvPr/>
            </p14:nvContentPartPr>
            <p14:xfrm>
              <a:off x="3089985" y="3153675"/>
              <a:ext cx="111960" cy="101520"/>
            </p14:xfrm>
          </p:contentPart>
        </mc:Choice>
        <mc:Fallback>
          <p:pic>
            <p:nvPicPr>
              <p:cNvPr id="46" name="Ink 45">
                <a:extLst>
                  <a:ext uri="{FF2B5EF4-FFF2-40B4-BE49-F238E27FC236}">
                    <a16:creationId xmlns:a16="http://schemas.microsoft.com/office/drawing/2014/main" id="{6F427373-97FB-8842-9461-AA896F92A1A4}"/>
                  </a:ext>
                </a:extLst>
              </p:cNvPr>
              <p:cNvPicPr/>
              <p:nvPr/>
            </p:nvPicPr>
            <p:blipFill>
              <a:blip r:embed="rId19"/>
              <a:stretch>
                <a:fillRect/>
              </a:stretch>
            </p:blipFill>
            <p:spPr>
              <a:xfrm>
                <a:off x="3080985" y="3145035"/>
                <a:ext cx="129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Ink 46">
                <a:extLst>
                  <a:ext uri="{FF2B5EF4-FFF2-40B4-BE49-F238E27FC236}">
                    <a16:creationId xmlns:a16="http://schemas.microsoft.com/office/drawing/2014/main" id="{C88A9E46-AB41-3C48-B5F8-EA39CB682248}"/>
                  </a:ext>
                </a:extLst>
              </p14:cNvPr>
              <p14:cNvContentPartPr/>
              <p14:nvPr/>
            </p14:nvContentPartPr>
            <p14:xfrm>
              <a:off x="3529185" y="3159435"/>
              <a:ext cx="2880" cy="63720"/>
            </p14:xfrm>
          </p:contentPart>
        </mc:Choice>
        <mc:Fallback>
          <p:pic>
            <p:nvPicPr>
              <p:cNvPr id="47" name="Ink 46">
                <a:extLst>
                  <a:ext uri="{FF2B5EF4-FFF2-40B4-BE49-F238E27FC236}">
                    <a16:creationId xmlns:a16="http://schemas.microsoft.com/office/drawing/2014/main" id="{C88A9E46-AB41-3C48-B5F8-EA39CB682248}"/>
                  </a:ext>
                </a:extLst>
              </p:cNvPr>
              <p:cNvPicPr/>
              <p:nvPr/>
            </p:nvPicPr>
            <p:blipFill>
              <a:blip r:embed="rId21"/>
              <a:stretch>
                <a:fillRect/>
              </a:stretch>
            </p:blipFill>
            <p:spPr>
              <a:xfrm>
                <a:off x="3520185" y="3150795"/>
                <a:ext cx="20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Ink 47">
                <a:extLst>
                  <a:ext uri="{FF2B5EF4-FFF2-40B4-BE49-F238E27FC236}">
                    <a16:creationId xmlns:a16="http://schemas.microsoft.com/office/drawing/2014/main" id="{35C0EF95-E1A5-FB41-9C64-69385FA61EC4}"/>
                  </a:ext>
                </a:extLst>
              </p14:cNvPr>
              <p14:cNvContentPartPr/>
              <p14:nvPr/>
            </p14:nvContentPartPr>
            <p14:xfrm>
              <a:off x="3648705" y="3223155"/>
              <a:ext cx="360" cy="360"/>
            </p14:xfrm>
          </p:contentPart>
        </mc:Choice>
        <mc:Fallback>
          <p:pic>
            <p:nvPicPr>
              <p:cNvPr id="48" name="Ink 47">
                <a:extLst>
                  <a:ext uri="{FF2B5EF4-FFF2-40B4-BE49-F238E27FC236}">
                    <a16:creationId xmlns:a16="http://schemas.microsoft.com/office/drawing/2014/main" id="{35C0EF95-E1A5-FB41-9C64-69385FA61EC4}"/>
                  </a:ext>
                </a:extLst>
              </p:cNvPr>
              <p:cNvPicPr/>
              <p:nvPr/>
            </p:nvPicPr>
            <p:blipFill>
              <a:blip r:embed="rId23"/>
              <a:stretch>
                <a:fillRect/>
              </a:stretch>
            </p:blipFill>
            <p:spPr>
              <a:xfrm>
                <a:off x="3640065" y="321415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9" name="Ink 48">
                <a:extLst>
                  <a:ext uri="{FF2B5EF4-FFF2-40B4-BE49-F238E27FC236}">
                    <a16:creationId xmlns:a16="http://schemas.microsoft.com/office/drawing/2014/main" id="{4D604A04-55A2-CC43-A87E-45B8D977B34A}"/>
                  </a:ext>
                </a:extLst>
              </p14:cNvPr>
              <p14:cNvContentPartPr/>
              <p14:nvPr/>
            </p14:nvContentPartPr>
            <p14:xfrm>
              <a:off x="3723945" y="3154035"/>
              <a:ext cx="78480" cy="101880"/>
            </p14:xfrm>
          </p:contentPart>
        </mc:Choice>
        <mc:Fallback>
          <p:pic>
            <p:nvPicPr>
              <p:cNvPr id="49" name="Ink 48">
                <a:extLst>
                  <a:ext uri="{FF2B5EF4-FFF2-40B4-BE49-F238E27FC236}">
                    <a16:creationId xmlns:a16="http://schemas.microsoft.com/office/drawing/2014/main" id="{4D604A04-55A2-CC43-A87E-45B8D977B34A}"/>
                  </a:ext>
                </a:extLst>
              </p:cNvPr>
              <p:cNvPicPr/>
              <p:nvPr/>
            </p:nvPicPr>
            <p:blipFill>
              <a:blip r:embed="rId25"/>
              <a:stretch>
                <a:fillRect/>
              </a:stretch>
            </p:blipFill>
            <p:spPr>
              <a:xfrm>
                <a:off x="3714945" y="3145035"/>
                <a:ext cx="96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 name="Ink 49">
                <a:extLst>
                  <a:ext uri="{FF2B5EF4-FFF2-40B4-BE49-F238E27FC236}">
                    <a16:creationId xmlns:a16="http://schemas.microsoft.com/office/drawing/2014/main" id="{7C528DB2-366F-0C4C-9E9A-BB3750E0540F}"/>
                  </a:ext>
                </a:extLst>
              </p14:cNvPr>
              <p14:cNvContentPartPr/>
              <p14:nvPr/>
            </p14:nvContentPartPr>
            <p14:xfrm>
              <a:off x="4093305" y="3161955"/>
              <a:ext cx="83160" cy="111600"/>
            </p14:xfrm>
          </p:contentPart>
        </mc:Choice>
        <mc:Fallback>
          <p:pic>
            <p:nvPicPr>
              <p:cNvPr id="50" name="Ink 49">
                <a:extLst>
                  <a:ext uri="{FF2B5EF4-FFF2-40B4-BE49-F238E27FC236}">
                    <a16:creationId xmlns:a16="http://schemas.microsoft.com/office/drawing/2014/main" id="{7C528DB2-366F-0C4C-9E9A-BB3750E0540F}"/>
                  </a:ext>
                </a:extLst>
              </p:cNvPr>
              <p:cNvPicPr/>
              <p:nvPr/>
            </p:nvPicPr>
            <p:blipFill>
              <a:blip r:embed="rId27"/>
              <a:stretch>
                <a:fillRect/>
              </a:stretch>
            </p:blipFill>
            <p:spPr>
              <a:xfrm>
                <a:off x="4084665" y="3153315"/>
                <a:ext cx="100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 name="Ink 50">
                <a:extLst>
                  <a:ext uri="{FF2B5EF4-FFF2-40B4-BE49-F238E27FC236}">
                    <a16:creationId xmlns:a16="http://schemas.microsoft.com/office/drawing/2014/main" id="{E6456F52-9800-8D41-8D1D-966BA18CB8CC}"/>
                  </a:ext>
                </a:extLst>
              </p14:cNvPr>
              <p14:cNvContentPartPr/>
              <p14:nvPr/>
            </p14:nvContentPartPr>
            <p14:xfrm>
              <a:off x="4581825" y="3346275"/>
              <a:ext cx="97920" cy="123480"/>
            </p14:xfrm>
          </p:contentPart>
        </mc:Choice>
        <mc:Fallback>
          <p:pic>
            <p:nvPicPr>
              <p:cNvPr id="51" name="Ink 50">
                <a:extLst>
                  <a:ext uri="{FF2B5EF4-FFF2-40B4-BE49-F238E27FC236}">
                    <a16:creationId xmlns:a16="http://schemas.microsoft.com/office/drawing/2014/main" id="{E6456F52-9800-8D41-8D1D-966BA18CB8CC}"/>
                  </a:ext>
                </a:extLst>
              </p:cNvPr>
              <p:cNvPicPr/>
              <p:nvPr/>
            </p:nvPicPr>
            <p:blipFill>
              <a:blip r:embed="rId29"/>
              <a:stretch>
                <a:fillRect/>
              </a:stretch>
            </p:blipFill>
            <p:spPr>
              <a:xfrm>
                <a:off x="4573185" y="3337635"/>
                <a:ext cx="115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6" name="Ink 55">
                <a:extLst>
                  <a:ext uri="{FF2B5EF4-FFF2-40B4-BE49-F238E27FC236}">
                    <a16:creationId xmlns:a16="http://schemas.microsoft.com/office/drawing/2014/main" id="{8E871B88-405E-3D4B-85FD-F1A18E504D63}"/>
                  </a:ext>
                </a:extLst>
              </p14:cNvPr>
              <p14:cNvContentPartPr/>
              <p14:nvPr/>
            </p14:nvContentPartPr>
            <p14:xfrm>
              <a:off x="9405035" y="3219425"/>
              <a:ext cx="83880" cy="64800"/>
            </p14:xfrm>
          </p:contentPart>
        </mc:Choice>
        <mc:Fallback>
          <p:pic>
            <p:nvPicPr>
              <p:cNvPr id="56" name="Ink 55">
                <a:extLst>
                  <a:ext uri="{FF2B5EF4-FFF2-40B4-BE49-F238E27FC236}">
                    <a16:creationId xmlns:a16="http://schemas.microsoft.com/office/drawing/2014/main" id="{8E871B88-405E-3D4B-85FD-F1A18E504D63}"/>
                  </a:ext>
                </a:extLst>
              </p:cNvPr>
              <p:cNvPicPr/>
              <p:nvPr/>
            </p:nvPicPr>
            <p:blipFill>
              <a:blip r:embed="rId31"/>
              <a:stretch>
                <a:fillRect/>
              </a:stretch>
            </p:blipFill>
            <p:spPr>
              <a:xfrm>
                <a:off x="9396395" y="3210785"/>
                <a:ext cx="101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7" name="Ink 56">
                <a:extLst>
                  <a:ext uri="{FF2B5EF4-FFF2-40B4-BE49-F238E27FC236}">
                    <a16:creationId xmlns:a16="http://schemas.microsoft.com/office/drawing/2014/main" id="{88D003A8-DA45-A949-8EEA-502CB3CED4E2}"/>
                  </a:ext>
                </a:extLst>
              </p14:cNvPr>
              <p14:cNvContentPartPr/>
              <p14:nvPr/>
            </p14:nvContentPartPr>
            <p14:xfrm>
              <a:off x="9293795" y="3165425"/>
              <a:ext cx="58680" cy="101160"/>
            </p14:xfrm>
          </p:contentPart>
        </mc:Choice>
        <mc:Fallback>
          <p:pic>
            <p:nvPicPr>
              <p:cNvPr id="57" name="Ink 56">
                <a:extLst>
                  <a:ext uri="{FF2B5EF4-FFF2-40B4-BE49-F238E27FC236}">
                    <a16:creationId xmlns:a16="http://schemas.microsoft.com/office/drawing/2014/main" id="{88D003A8-DA45-A949-8EEA-502CB3CED4E2}"/>
                  </a:ext>
                </a:extLst>
              </p:cNvPr>
              <p:cNvPicPr/>
              <p:nvPr/>
            </p:nvPicPr>
            <p:blipFill>
              <a:blip r:embed="rId33"/>
              <a:stretch>
                <a:fillRect/>
              </a:stretch>
            </p:blipFill>
            <p:spPr>
              <a:xfrm>
                <a:off x="9285155" y="3156785"/>
                <a:ext cx="76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2" name="Ink 61">
                <a:extLst>
                  <a:ext uri="{FF2B5EF4-FFF2-40B4-BE49-F238E27FC236}">
                    <a16:creationId xmlns:a16="http://schemas.microsoft.com/office/drawing/2014/main" id="{0CEC6C73-17EC-AC4B-9459-B6533A9F32BE}"/>
                  </a:ext>
                </a:extLst>
              </p14:cNvPr>
              <p14:cNvContentPartPr/>
              <p14:nvPr/>
            </p14:nvContentPartPr>
            <p14:xfrm>
              <a:off x="9536075" y="3160745"/>
              <a:ext cx="196200" cy="135720"/>
            </p14:xfrm>
          </p:contentPart>
        </mc:Choice>
        <mc:Fallback>
          <p:pic>
            <p:nvPicPr>
              <p:cNvPr id="62" name="Ink 61">
                <a:extLst>
                  <a:ext uri="{FF2B5EF4-FFF2-40B4-BE49-F238E27FC236}">
                    <a16:creationId xmlns:a16="http://schemas.microsoft.com/office/drawing/2014/main" id="{0CEC6C73-17EC-AC4B-9459-B6533A9F32BE}"/>
                  </a:ext>
                </a:extLst>
              </p:cNvPr>
              <p:cNvPicPr/>
              <p:nvPr/>
            </p:nvPicPr>
            <p:blipFill>
              <a:blip r:embed="rId35"/>
              <a:stretch>
                <a:fillRect/>
              </a:stretch>
            </p:blipFill>
            <p:spPr>
              <a:xfrm>
                <a:off x="9527435" y="3151745"/>
                <a:ext cx="213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5" name="Ink 74">
                <a:extLst>
                  <a:ext uri="{FF2B5EF4-FFF2-40B4-BE49-F238E27FC236}">
                    <a16:creationId xmlns:a16="http://schemas.microsoft.com/office/drawing/2014/main" id="{A4FB02EE-3FA9-B94C-AE51-23495DB9A38F}"/>
                  </a:ext>
                </a:extLst>
              </p14:cNvPr>
              <p14:cNvContentPartPr/>
              <p14:nvPr/>
            </p14:nvContentPartPr>
            <p14:xfrm>
              <a:off x="9291635" y="3385385"/>
              <a:ext cx="215640" cy="88200"/>
            </p14:xfrm>
          </p:contentPart>
        </mc:Choice>
        <mc:Fallback>
          <p:pic>
            <p:nvPicPr>
              <p:cNvPr id="75" name="Ink 74">
                <a:extLst>
                  <a:ext uri="{FF2B5EF4-FFF2-40B4-BE49-F238E27FC236}">
                    <a16:creationId xmlns:a16="http://schemas.microsoft.com/office/drawing/2014/main" id="{A4FB02EE-3FA9-B94C-AE51-23495DB9A38F}"/>
                  </a:ext>
                </a:extLst>
              </p:cNvPr>
              <p:cNvPicPr/>
              <p:nvPr/>
            </p:nvPicPr>
            <p:blipFill>
              <a:blip r:embed="rId37"/>
              <a:stretch>
                <a:fillRect/>
              </a:stretch>
            </p:blipFill>
            <p:spPr>
              <a:xfrm>
                <a:off x="9282650" y="3376745"/>
                <a:ext cx="233251"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7" name="Ink 76">
                <a:extLst>
                  <a:ext uri="{FF2B5EF4-FFF2-40B4-BE49-F238E27FC236}">
                    <a16:creationId xmlns:a16="http://schemas.microsoft.com/office/drawing/2014/main" id="{C24C3B53-D206-D949-9FE9-97F3000D2A03}"/>
                  </a:ext>
                </a:extLst>
              </p14:cNvPr>
              <p14:cNvContentPartPr/>
              <p14:nvPr/>
            </p14:nvContentPartPr>
            <p14:xfrm>
              <a:off x="9535355" y="3369905"/>
              <a:ext cx="360" cy="360"/>
            </p14:xfrm>
          </p:contentPart>
        </mc:Choice>
        <mc:Fallback>
          <p:pic>
            <p:nvPicPr>
              <p:cNvPr id="77" name="Ink 76">
                <a:extLst>
                  <a:ext uri="{FF2B5EF4-FFF2-40B4-BE49-F238E27FC236}">
                    <a16:creationId xmlns:a16="http://schemas.microsoft.com/office/drawing/2014/main" id="{C24C3B53-D206-D949-9FE9-97F3000D2A03}"/>
                  </a:ext>
                </a:extLst>
              </p:cNvPr>
              <p:cNvPicPr/>
              <p:nvPr/>
            </p:nvPicPr>
            <p:blipFill>
              <a:blip r:embed="rId23"/>
              <a:stretch>
                <a:fillRect/>
              </a:stretch>
            </p:blipFill>
            <p:spPr>
              <a:xfrm>
                <a:off x="9526715" y="336090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9" name="Ink 78">
                <a:extLst>
                  <a:ext uri="{FF2B5EF4-FFF2-40B4-BE49-F238E27FC236}">
                    <a16:creationId xmlns:a16="http://schemas.microsoft.com/office/drawing/2014/main" id="{F3131869-5BE1-4E40-859A-B04A926B7040}"/>
                  </a:ext>
                </a:extLst>
              </p14:cNvPr>
              <p14:cNvContentPartPr/>
              <p14:nvPr/>
            </p14:nvContentPartPr>
            <p14:xfrm>
              <a:off x="9542195" y="3403025"/>
              <a:ext cx="83160" cy="63360"/>
            </p14:xfrm>
          </p:contentPart>
        </mc:Choice>
        <mc:Fallback>
          <p:pic>
            <p:nvPicPr>
              <p:cNvPr id="79" name="Ink 78">
                <a:extLst>
                  <a:ext uri="{FF2B5EF4-FFF2-40B4-BE49-F238E27FC236}">
                    <a16:creationId xmlns:a16="http://schemas.microsoft.com/office/drawing/2014/main" id="{F3131869-5BE1-4E40-859A-B04A926B7040}"/>
                  </a:ext>
                </a:extLst>
              </p:cNvPr>
              <p:cNvPicPr/>
              <p:nvPr/>
            </p:nvPicPr>
            <p:blipFill>
              <a:blip r:embed="rId40"/>
              <a:stretch>
                <a:fillRect/>
              </a:stretch>
            </p:blipFill>
            <p:spPr>
              <a:xfrm>
                <a:off x="9533555" y="3394025"/>
                <a:ext cx="100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8" name="Ink 87">
                <a:extLst>
                  <a:ext uri="{FF2B5EF4-FFF2-40B4-BE49-F238E27FC236}">
                    <a16:creationId xmlns:a16="http://schemas.microsoft.com/office/drawing/2014/main" id="{85CBC3D6-A39B-2A44-A4A3-64303035B149}"/>
                  </a:ext>
                </a:extLst>
              </p14:cNvPr>
              <p14:cNvContentPartPr/>
              <p14:nvPr/>
            </p14:nvContentPartPr>
            <p14:xfrm>
              <a:off x="9675035" y="3351545"/>
              <a:ext cx="108720" cy="110880"/>
            </p14:xfrm>
          </p:contentPart>
        </mc:Choice>
        <mc:Fallback>
          <p:pic>
            <p:nvPicPr>
              <p:cNvPr id="88" name="Ink 87">
                <a:extLst>
                  <a:ext uri="{FF2B5EF4-FFF2-40B4-BE49-F238E27FC236}">
                    <a16:creationId xmlns:a16="http://schemas.microsoft.com/office/drawing/2014/main" id="{85CBC3D6-A39B-2A44-A4A3-64303035B149}"/>
                  </a:ext>
                </a:extLst>
              </p:cNvPr>
              <p:cNvPicPr/>
              <p:nvPr/>
            </p:nvPicPr>
            <p:blipFill>
              <a:blip r:embed="rId42"/>
              <a:stretch>
                <a:fillRect/>
              </a:stretch>
            </p:blipFill>
            <p:spPr>
              <a:xfrm>
                <a:off x="9666366" y="3342905"/>
                <a:ext cx="126419"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Ink 89">
                <a:extLst>
                  <a:ext uri="{FF2B5EF4-FFF2-40B4-BE49-F238E27FC236}">
                    <a16:creationId xmlns:a16="http://schemas.microsoft.com/office/drawing/2014/main" id="{FF47BF10-DA4D-7449-B04F-C8518C9DECB9}"/>
                  </a:ext>
                </a:extLst>
              </p14:cNvPr>
              <p14:cNvContentPartPr/>
              <p14:nvPr/>
            </p14:nvContentPartPr>
            <p14:xfrm>
              <a:off x="9824795" y="3367745"/>
              <a:ext cx="95040" cy="91800"/>
            </p14:xfrm>
          </p:contentPart>
        </mc:Choice>
        <mc:Fallback>
          <p:pic>
            <p:nvPicPr>
              <p:cNvPr id="90" name="Ink 89">
                <a:extLst>
                  <a:ext uri="{FF2B5EF4-FFF2-40B4-BE49-F238E27FC236}">
                    <a16:creationId xmlns:a16="http://schemas.microsoft.com/office/drawing/2014/main" id="{FF47BF10-DA4D-7449-B04F-C8518C9DECB9}"/>
                  </a:ext>
                </a:extLst>
              </p:cNvPr>
              <p:cNvPicPr/>
              <p:nvPr/>
            </p:nvPicPr>
            <p:blipFill>
              <a:blip r:embed="rId44"/>
              <a:stretch>
                <a:fillRect/>
              </a:stretch>
            </p:blipFill>
            <p:spPr>
              <a:xfrm>
                <a:off x="9815795" y="3359105"/>
                <a:ext cx="112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Ink 90">
                <a:extLst>
                  <a:ext uri="{FF2B5EF4-FFF2-40B4-BE49-F238E27FC236}">
                    <a16:creationId xmlns:a16="http://schemas.microsoft.com/office/drawing/2014/main" id="{FD759E55-7C75-8849-89E0-CEFEF0CB8388}"/>
                  </a:ext>
                </a:extLst>
              </p14:cNvPr>
              <p14:cNvContentPartPr/>
              <p14:nvPr/>
            </p14:nvContentPartPr>
            <p14:xfrm>
              <a:off x="9952235" y="3378905"/>
              <a:ext cx="59760" cy="92520"/>
            </p14:xfrm>
          </p:contentPart>
        </mc:Choice>
        <mc:Fallback>
          <p:pic>
            <p:nvPicPr>
              <p:cNvPr id="91" name="Ink 90">
                <a:extLst>
                  <a:ext uri="{FF2B5EF4-FFF2-40B4-BE49-F238E27FC236}">
                    <a16:creationId xmlns:a16="http://schemas.microsoft.com/office/drawing/2014/main" id="{FD759E55-7C75-8849-89E0-CEFEF0CB8388}"/>
                  </a:ext>
                </a:extLst>
              </p:cNvPr>
              <p:cNvPicPr/>
              <p:nvPr/>
            </p:nvPicPr>
            <p:blipFill>
              <a:blip r:embed="rId46"/>
              <a:stretch>
                <a:fillRect/>
              </a:stretch>
            </p:blipFill>
            <p:spPr>
              <a:xfrm>
                <a:off x="9943235" y="3369905"/>
                <a:ext cx="77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2" name="Ink 91">
                <a:extLst>
                  <a:ext uri="{FF2B5EF4-FFF2-40B4-BE49-F238E27FC236}">
                    <a16:creationId xmlns:a16="http://schemas.microsoft.com/office/drawing/2014/main" id="{9CA385D9-E984-B54F-86F9-6ACB2FF5F274}"/>
                  </a:ext>
                </a:extLst>
              </p14:cNvPr>
              <p14:cNvContentPartPr/>
              <p14:nvPr/>
            </p14:nvContentPartPr>
            <p14:xfrm>
              <a:off x="10076435" y="3322025"/>
              <a:ext cx="360" cy="69120"/>
            </p14:xfrm>
          </p:contentPart>
        </mc:Choice>
        <mc:Fallback>
          <p:pic>
            <p:nvPicPr>
              <p:cNvPr id="92" name="Ink 91">
                <a:extLst>
                  <a:ext uri="{FF2B5EF4-FFF2-40B4-BE49-F238E27FC236}">
                    <a16:creationId xmlns:a16="http://schemas.microsoft.com/office/drawing/2014/main" id="{9CA385D9-E984-B54F-86F9-6ACB2FF5F274}"/>
                  </a:ext>
                </a:extLst>
              </p:cNvPr>
              <p:cNvPicPr/>
              <p:nvPr/>
            </p:nvPicPr>
            <p:blipFill>
              <a:blip r:embed="rId48"/>
              <a:stretch>
                <a:fillRect/>
              </a:stretch>
            </p:blipFill>
            <p:spPr>
              <a:xfrm>
                <a:off x="10067795" y="3313385"/>
                <a:ext cx="18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3" name="Ink 92">
                <a:extLst>
                  <a:ext uri="{FF2B5EF4-FFF2-40B4-BE49-F238E27FC236}">
                    <a16:creationId xmlns:a16="http://schemas.microsoft.com/office/drawing/2014/main" id="{AA4B5D04-E0A0-3643-BA51-C823B88C4760}"/>
                  </a:ext>
                </a:extLst>
              </p14:cNvPr>
              <p14:cNvContentPartPr/>
              <p14:nvPr/>
            </p14:nvContentPartPr>
            <p14:xfrm>
              <a:off x="10076435" y="3459545"/>
              <a:ext cx="360" cy="360"/>
            </p14:xfrm>
          </p:contentPart>
        </mc:Choice>
        <mc:Fallback>
          <p:pic>
            <p:nvPicPr>
              <p:cNvPr id="93" name="Ink 92">
                <a:extLst>
                  <a:ext uri="{FF2B5EF4-FFF2-40B4-BE49-F238E27FC236}">
                    <a16:creationId xmlns:a16="http://schemas.microsoft.com/office/drawing/2014/main" id="{AA4B5D04-E0A0-3643-BA51-C823B88C4760}"/>
                  </a:ext>
                </a:extLst>
              </p:cNvPr>
              <p:cNvPicPr/>
              <p:nvPr/>
            </p:nvPicPr>
            <p:blipFill>
              <a:blip r:embed="rId23"/>
              <a:stretch>
                <a:fillRect/>
              </a:stretch>
            </p:blipFill>
            <p:spPr>
              <a:xfrm>
                <a:off x="10067795" y="3450545"/>
                <a:ext cx="18000" cy="18000"/>
              </a:xfrm>
              <a:prstGeom prst="rect">
                <a:avLst/>
              </a:prstGeom>
            </p:spPr>
          </p:pic>
        </mc:Fallback>
      </mc:AlternateContent>
    </p:spTree>
    <p:extLst>
      <p:ext uri="{BB962C8B-B14F-4D97-AF65-F5344CB8AC3E}">
        <p14:creationId xmlns:p14="http://schemas.microsoft.com/office/powerpoint/2010/main" val="3579976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D357-5F82-5141-9B59-3875A9132AA4}"/>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Record Book Keeping</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820FB0A-8467-294E-BAC6-B7614548E489}"/>
              </a:ext>
            </a:extLst>
          </p:cNvPr>
          <p:cNvSpPr>
            <a:spLocks noGrp="1"/>
          </p:cNvSpPr>
          <p:nvPr>
            <p:ph idx="1"/>
          </p:nvPr>
        </p:nvSpPr>
        <p:spPr/>
        <p:txBody>
          <a:bodyPr/>
          <a:lstStyle/>
          <a:p>
            <a:pPr>
              <a:lnSpc>
                <a:spcPct val="150000"/>
              </a:lnSpc>
            </a:pPr>
            <a:r>
              <a:rPr lang="en-US" sz="2400" dirty="0">
                <a:latin typeface="Arial" panose="020B0604020202020204" pitchFamily="34" charset="0"/>
                <a:cs typeface="Arial" panose="020B0604020202020204" pitchFamily="34" charset="0"/>
              </a:rPr>
              <a:t>Practice documentation in log book</a:t>
            </a:r>
          </a:p>
          <a:p>
            <a:pPr>
              <a:lnSpc>
                <a:spcPct val="150000"/>
              </a:lnSpc>
            </a:pPr>
            <a:r>
              <a:rPr lang="en-US" sz="2400" dirty="0">
                <a:latin typeface="Arial" panose="020B0604020202020204" pitchFamily="34" charset="0"/>
                <a:cs typeface="Arial" panose="020B0604020202020204" pitchFamily="34" charset="0"/>
              </a:rPr>
              <a:t>Ongoing review with family &amp; DE team </a:t>
            </a:r>
          </a:p>
          <a:p>
            <a:pPr>
              <a:lnSpc>
                <a:spcPct val="150000"/>
              </a:lnSpc>
            </a:pPr>
            <a:r>
              <a:rPr lang="en-US" sz="2400" dirty="0">
                <a:latin typeface="Arial" panose="020B0604020202020204" pitchFamily="34" charset="0"/>
                <a:cs typeface="Arial" panose="020B0604020202020204" pitchFamily="34" charset="0"/>
              </a:rPr>
              <a:t>Document special events</a:t>
            </a:r>
          </a:p>
          <a:p>
            <a:pPr>
              <a:lnSpc>
                <a:spcPct val="150000"/>
              </a:lnSpc>
            </a:pPr>
            <a:r>
              <a:rPr lang="en-US" sz="2400" dirty="0">
                <a:latin typeface="Arial" panose="020B0604020202020204" pitchFamily="34" charset="0"/>
                <a:cs typeface="Arial" panose="020B0604020202020204" pitchFamily="34" charset="0"/>
              </a:rPr>
              <a:t>Highlight Hypo glycaemia only</a:t>
            </a:r>
          </a:p>
          <a:p>
            <a:pPr>
              <a:lnSpc>
                <a:spcPct val="150000"/>
              </a:lnSpc>
            </a:pPr>
            <a:r>
              <a:rPr lang="en-US" sz="2400" dirty="0">
                <a:latin typeface="Arial" panose="020B0604020202020204" pitchFamily="34" charset="0"/>
                <a:cs typeface="Arial" panose="020B0604020202020204" pitchFamily="34" charset="0"/>
              </a:rPr>
              <a:t>Vehicle for discussion of the variability across the day </a:t>
            </a:r>
          </a:p>
          <a:p>
            <a:endParaRPr lang="en-US" dirty="0"/>
          </a:p>
          <a:p>
            <a:endParaRPr lang="en-US" dirty="0"/>
          </a:p>
          <a:p>
            <a:pPr marL="0" indent="0">
              <a:buNone/>
            </a:pPr>
            <a:endParaRPr lang="en-US" dirty="0"/>
          </a:p>
        </p:txBody>
      </p:sp>
      <p:pic>
        <p:nvPicPr>
          <p:cNvPr id="4" name="Picture 7">
            <a:extLst>
              <a:ext uri="{FF2B5EF4-FFF2-40B4-BE49-F238E27FC236}">
                <a16:creationId xmlns:a16="http://schemas.microsoft.com/office/drawing/2014/main" id="{8070B84F-A28E-6549-BA8F-359D666E2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202" y="494593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74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720E-61AA-C544-8288-8D2B979E9EFC}"/>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Blood Glucose Targets across the Day </a:t>
            </a:r>
          </a:p>
        </p:txBody>
      </p:sp>
      <p:sp>
        <p:nvSpPr>
          <p:cNvPr id="3" name="Content Placeholder 2">
            <a:extLst>
              <a:ext uri="{FF2B5EF4-FFF2-40B4-BE49-F238E27FC236}">
                <a16:creationId xmlns:a16="http://schemas.microsoft.com/office/drawing/2014/main" id="{6D9DF088-C603-9D49-A490-577F720F63CD}"/>
              </a:ext>
            </a:extLst>
          </p:cNvPr>
          <p:cNvSpPr>
            <a:spLocks noGrp="1"/>
          </p:cNvSpPr>
          <p:nvPr>
            <p:ph idx="1"/>
          </p:nvPr>
        </p:nvSpPr>
        <p:spPr/>
        <p:txBody>
          <a:bodyPr>
            <a:normAutofit fontScale="92500" lnSpcReduction="10000"/>
          </a:bodyPr>
          <a:lstStyle/>
          <a:p>
            <a:pPr>
              <a:lnSpc>
                <a:spcPct val="150000"/>
              </a:lnSpc>
            </a:pPr>
            <a:r>
              <a:rPr lang="en-US" sz="2400" dirty="0">
                <a:latin typeface="Arial" panose="020B0604020202020204" pitchFamily="34" charset="0"/>
                <a:cs typeface="Arial" panose="020B0604020202020204" pitchFamily="34" charset="0"/>
              </a:rPr>
              <a:t>Target Ranges For BGL:</a:t>
            </a:r>
          </a:p>
          <a:p>
            <a:pPr>
              <a:lnSpc>
                <a:spcPct val="150000"/>
              </a:lnSpc>
            </a:pPr>
            <a:r>
              <a:rPr lang="en-US" sz="2400" dirty="0">
                <a:latin typeface="Arial" panose="020B0604020202020204" pitchFamily="34" charset="0"/>
                <a:cs typeface="Arial" panose="020B0604020202020204" pitchFamily="34" charset="0"/>
              </a:rPr>
              <a:t>Fasting: 4 – 7 mmol/L</a:t>
            </a:r>
          </a:p>
          <a:p>
            <a:pPr>
              <a:lnSpc>
                <a:spcPct val="150000"/>
              </a:lnSpc>
            </a:pPr>
            <a:r>
              <a:rPr lang="en-US" sz="2400" dirty="0">
                <a:latin typeface="Arial" panose="020B0604020202020204" pitchFamily="34" charset="0"/>
                <a:cs typeface="Arial" panose="020B0604020202020204" pitchFamily="34" charset="0"/>
              </a:rPr>
              <a:t>Pre-Meals: 4 – 7 mmol/L</a:t>
            </a:r>
          </a:p>
          <a:p>
            <a:pPr>
              <a:lnSpc>
                <a:spcPct val="150000"/>
              </a:lnSpc>
            </a:pPr>
            <a:r>
              <a:rPr lang="en-US" sz="2400" dirty="0">
                <a:latin typeface="Arial" panose="020B0604020202020204" pitchFamily="34" charset="0"/>
                <a:cs typeface="Arial" panose="020B0604020202020204" pitchFamily="34" charset="0"/>
              </a:rPr>
              <a:t>Post-Meals: 5 – 10mmol/L</a:t>
            </a:r>
          </a:p>
          <a:p>
            <a:pPr>
              <a:lnSpc>
                <a:spcPct val="150000"/>
              </a:lnSpc>
            </a:pPr>
            <a:r>
              <a:rPr lang="en-US" sz="2400" dirty="0">
                <a:latin typeface="Arial" panose="020B0604020202020204" pitchFamily="34" charset="0"/>
                <a:cs typeface="Arial" panose="020B0604020202020204" pitchFamily="34" charset="0"/>
              </a:rPr>
              <a:t>Bed Time: 6 – 8 mmol/l</a:t>
            </a:r>
          </a:p>
          <a:p>
            <a:pPr>
              <a:lnSpc>
                <a:spcPct val="150000"/>
              </a:lnSpc>
            </a:pPr>
            <a:r>
              <a:rPr lang="en-US" sz="2400" dirty="0">
                <a:latin typeface="Arial" panose="020B0604020202020204" pitchFamily="34" charset="0"/>
                <a:cs typeface="Arial" panose="020B0604020202020204" pitchFamily="34" charset="0"/>
              </a:rPr>
              <a:t>0200-0300: 5 – 8mmol/L</a:t>
            </a:r>
          </a:p>
          <a:p>
            <a:pPr>
              <a:lnSpc>
                <a:spcPct val="150000"/>
              </a:lnSpc>
            </a:pPr>
            <a:r>
              <a:rPr lang="en-US" sz="2400" dirty="0">
                <a:latin typeface="Arial" panose="020B0604020202020204" pitchFamily="34" charset="0"/>
                <a:cs typeface="Arial" panose="020B0604020202020204" pitchFamily="34" charset="0"/>
              </a:rPr>
              <a:t>Individualized targets always</a:t>
            </a:r>
          </a:p>
          <a:p>
            <a:endParaRPr lang="en-US" dirty="0"/>
          </a:p>
        </p:txBody>
      </p:sp>
      <p:pic>
        <p:nvPicPr>
          <p:cNvPr id="4" name="Picture 7">
            <a:extLst>
              <a:ext uri="{FF2B5EF4-FFF2-40B4-BE49-F238E27FC236}">
                <a16:creationId xmlns:a16="http://schemas.microsoft.com/office/drawing/2014/main" id="{F5CF420C-9950-684D-A033-D0EB9DF05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220" y="4815804"/>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55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C72A-573F-3F49-A107-834FFFE3A20F}"/>
              </a:ext>
            </a:extLst>
          </p:cNvPr>
          <p:cNvSpPr>
            <a:spLocks noGrp="1"/>
          </p:cNvSpPr>
          <p:nvPr>
            <p:ph type="title"/>
          </p:nvPr>
        </p:nvSpPr>
        <p:spPr>
          <a:xfrm>
            <a:off x="838200" y="164893"/>
            <a:ext cx="10515600" cy="479684"/>
          </a:xfrm>
        </p:spPr>
        <p:txBody>
          <a:bodyPr>
            <a:normAutofit fontScale="90000"/>
          </a:bodyPr>
          <a:lstStyle/>
          <a:p>
            <a:pPr algn="ctr"/>
            <a:r>
              <a:rPr lang="en-US" sz="3600" b="1" dirty="0">
                <a:solidFill>
                  <a:srgbClr val="0070C0"/>
                </a:solidFill>
                <a:latin typeface="Arial" panose="020B0604020202020204" pitchFamily="34" charset="0"/>
                <a:cs typeface="Arial" panose="020B0604020202020204" pitchFamily="34" charset="0"/>
              </a:rPr>
              <a:t>References </a:t>
            </a:r>
          </a:p>
        </p:txBody>
      </p:sp>
      <p:sp>
        <p:nvSpPr>
          <p:cNvPr id="3" name="Content Placeholder 2">
            <a:extLst>
              <a:ext uri="{FF2B5EF4-FFF2-40B4-BE49-F238E27FC236}">
                <a16:creationId xmlns:a16="http://schemas.microsoft.com/office/drawing/2014/main" id="{F40D4AA5-34A0-4F4A-B5D1-883C41E13C78}"/>
              </a:ext>
            </a:extLst>
          </p:cNvPr>
          <p:cNvSpPr>
            <a:spLocks noGrp="1"/>
          </p:cNvSpPr>
          <p:nvPr>
            <p:ph idx="1"/>
          </p:nvPr>
        </p:nvSpPr>
        <p:spPr>
          <a:xfrm>
            <a:off x="838200" y="644578"/>
            <a:ext cx="10515600" cy="6213422"/>
          </a:xfrm>
        </p:spPr>
        <p:txBody>
          <a:bodyPr>
            <a:normAutofit fontScale="25000" lnSpcReduction="20000"/>
          </a:bodyPr>
          <a:lstStyle/>
          <a:p>
            <a:pPr>
              <a:lnSpc>
                <a:spcPct val="120000"/>
              </a:lnSpc>
            </a:pPr>
            <a:r>
              <a:rPr lang="en-US" sz="5600" dirty="0">
                <a:latin typeface="Arial" panose="020B0604020202020204" pitchFamily="34" charset="0"/>
                <a:cs typeface="Arial" panose="020B0604020202020204" pitchFamily="34" charset="0"/>
              </a:rPr>
              <a:t>Ambler, G. &amp; Cameron, F. (2015). </a:t>
            </a:r>
            <a:r>
              <a:rPr lang="en-US" sz="5600" i="1" dirty="0">
                <a:latin typeface="Arial" panose="020B0604020202020204" pitchFamily="34" charset="0"/>
                <a:cs typeface="Arial" panose="020B0604020202020204" pitchFamily="34" charset="0"/>
              </a:rPr>
              <a:t>Caring for Diabetes in Children and Adolescents </a:t>
            </a:r>
            <a:r>
              <a:rPr lang="en-US" sz="5600" dirty="0">
                <a:latin typeface="Arial" panose="020B0604020202020204" pitchFamily="34" charset="0"/>
                <a:cs typeface="Arial" panose="020B0604020202020204" pitchFamily="34" charset="0"/>
              </a:rPr>
              <a:t>(3</a:t>
            </a:r>
            <a:r>
              <a:rPr lang="en-US" sz="5600" baseline="30000" dirty="0">
                <a:latin typeface="Arial" panose="020B0604020202020204" pitchFamily="34" charset="0"/>
                <a:cs typeface="Arial" panose="020B0604020202020204" pitchFamily="34" charset="0"/>
              </a:rPr>
              <a:t>rd</a:t>
            </a:r>
            <a:r>
              <a:rPr lang="en-US" sz="5600" dirty="0">
                <a:latin typeface="Arial" panose="020B0604020202020204" pitchFamily="34" charset="0"/>
                <a:cs typeface="Arial" panose="020B0604020202020204" pitchFamily="34" charset="0"/>
              </a:rPr>
              <a:t> ed.). National Capital Printing; Melbourne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err="1">
                <a:latin typeface="Arial" panose="020B0604020202020204" pitchFamily="34" charset="0"/>
                <a:cs typeface="Arial" panose="020B0604020202020204" pitchFamily="34" charset="0"/>
              </a:rPr>
              <a:t>Bilous</a:t>
            </a:r>
            <a:r>
              <a:rPr lang="en-US" sz="5600" dirty="0">
                <a:latin typeface="Arial" panose="020B0604020202020204" pitchFamily="34" charset="0"/>
                <a:cs typeface="Arial" panose="020B0604020202020204" pitchFamily="34" charset="0"/>
              </a:rPr>
              <a:t>, R. &amp; Donnelly, R. (2010). </a:t>
            </a:r>
            <a:r>
              <a:rPr lang="en-US" sz="5600" i="1" dirty="0">
                <a:latin typeface="Arial" panose="020B0604020202020204" pitchFamily="34" charset="0"/>
                <a:cs typeface="Arial" panose="020B0604020202020204" pitchFamily="34" charset="0"/>
              </a:rPr>
              <a:t>Handbook of Diabetes (4</a:t>
            </a:r>
            <a:r>
              <a:rPr lang="en-US" sz="5600" i="1" baseline="30000" dirty="0">
                <a:latin typeface="Arial" panose="020B0604020202020204" pitchFamily="34" charset="0"/>
                <a:cs typeface="Arial" panose="020B0604020202020204" pitchFamily="34" charset="0"/>
              </a:rPr>
              <a:t>th</a:t>
            </a:r>
            <a:r>
              <a:rPr lang="en-US" sz="5600" i="1" dirty="0">
                <a:latin typeface="Arial" panose="020B0604020202020204" pitchFamily="34" charset="0"/>
                <a:cs typeface="Arial" panose="020B0604020202020204" pitchFamily="34" charset="0"/>
              </a:rPr>
              <a:t> ed.). </a:t>
            </a:r>
            <a:r>
              <a:rPr lang="en-US" sz="5600" dirty="0">
                <a:latin typeface="Arial" panose="020B0604020202020204" pitchFamily="34" charset="0"/>
                <a:cs typeface="Arial" panose="020B0604020202020204" pitchFamily="34" charset="0"/>
              </a:rPr>
              <a:t>West Sussex: Wiley-Blackwell</a:t>
            </a:r>
            <a:endParaRPr lang="en-AU" sz="5600" dirty="0">
              <a:latin typeface="Arial" panose="020B0604020202020204" pitchFamily="34" charset="0"/>
              <a:cs typeface="Arial" panose="020B0604020202020204" pitchFamily="34" charset="0"/>
            </a:endParaRPr>
          </a:p>
          <a:p>
            <a:pPr>
              <a:lnSpc>
                <a:spcPct val="120000"/>
              </a:lnSpc>
            </a:pPr>
            <a:endParaRPr lang="en-AU" sz="5600" dirty="0">
              <a:latin typeface="Arial" panose="020B0604020202020204" pitchFamily="34" charset="0"/>
              <a:cs typeface="Arial" panose="020B0604020202020204" pitchFamily="34" charset="0"/>
            </a:endParaRPr>
          </a:p>
          <a:p>
            <a:pPr>
              <a:lnSpc>
                <a:spcPct val="120000"/>
              </a:lnSpc>
            </a:pPr>
            <a:r>
              <a:rPr lang="en-AU" sz="5600" dirty="0" err="1">
                <a:latin typeface="Arial" panose="020B0604020202020204" pitchFamily="34" charset="0"/>
                <a:cs typeface="Arial" panose="020B0604020202020204" pitchFamily="34" charset="0"/>
              </a:rPr>
              <a:t>Danne</a:t>
            </a:r>
            <a:r>
              <a:rPr lang="en-AU" sz="5600" dirty="0">
                <a:latin typeface="Arial" panose="020B0604020202020204" pitchFamily="34" charset="0"/>
                <a:cs typeface="Arial" panose="020B0604020202020204" pitchFamily="34" charset="0"/>
              </a:rPr>
              <a:t>, T., Phillip, M., Buckingham, B. A., Jarosz-</a:t>
            </a:r>
            <a:r>
              <a:rPr lang="en-AU" sz="5600" dirty="0" err="1">
                <a:latin typeface="Arial" panose="020B0604020202020204" pitchFamily="34" charset="0"/>
                <a:cs typeface="Arial" panose="020B0604020202020204" pitchFamily="34" charset="0"/>
              </a:rPr>
              <a:t>Chobot</a:t>
            </a:r>
            <a:r>
              <a:rPr lang="en-AU" sz="5600" dirty="0">
                <a:latin typeface="Arial" panose="020B0604020202020204" pitchFamily="34" charset="0"/>
                <a:cs typeface="Arial" panose="020B0604020202020204" pitchFamily="34" charset="0"/>
              </a:rPr>
              <a:t>, P., </a:t>
            </a:r>
            <a:r>
              <a:rPr lang="en-AU" sz="5600" dirty="0" err="1">
                <a:latin typeface="Arial" panose="020B0604020202020204" pitchFamily="34" charset="0"/>
                <a:cs typeface="Arial" panose="020B0604020202020204" pitchFamily="34" charset="0"/>
              </a:rPr>
              <a:t>Saboo</a:t>
            </a:r>
            <a:r>
              <a:rPr lang="en-AU" sz="5600" dirty="0">
                <a:latin typeface="Arial" panose="020B0604020202020204" pitchFamily="34" charset="0"/>
                <a:cs typeface="Arial" panose="020B0604020202020204" pitchFamily="34" charset="0"/>
              </a:rPr>
              <a:t>, B., </a:t>
            </a:r>
            <a:r>
              <a:rPr lang="en-AU" sz="5600" dirty="0" err="1">
                <a:latin typeface="Arial" panose="020B0604020202020204" pitchFamily="34" charset="0"/>
                <a:cs typeface="Arial" panose="020B0604020202020204" pitchFamily="34" charset="0"/>
              </a:rPr>
              <a:t>Urkami</a:t>
            </a:r>
            <a:r>
              <a:rPr lang="en-AU" sz="5600" dirty="0">
                <a:latin typeface="Arial" panose="020B0604020202020204" pitchFamily="34" charset="0"/>
                <a:cs typeface="Arial" panose="020B0604020202020204" pitchFamily="34" charset="0"/>
              </a:rPr>
              <a:t>, T., </a:t>
            </a:r>
            <a:r>
              <a:rPr lang="en-AU" sz="5600" dirty="0" err="1">
                <a:latin typeface="Arial" panose="020B0604020202020204" pitchFamily="34" charset="0"/>
                <a:cs typeface="Arial" panose="020B0604020202020204" pitchFamily="34" charset="0"/>
              </a:rPr>
              <a:t>Battelino</a:t>
            </a:r>
            <a:r>
              <a:rPr lang="en-AU" sz="5600" dirty="0">
                <a:latin typeface="Arial" panose="020B0604020202020204" pitchFamily="34" charset="0"/>
                <a:cs typeface="Arial" panose="020B0604020202020204" pitchFamily="34" charset="0"/>
              </a:rPr>
              <a:t>, T., </a:t>
            </a:r>
            <a:r>
              <a:rPr lang="en-AU" sz="5600" dirty="0" err="1">
                <a:latin typeface="Arial" panose="020B0604020202020204" pitchFamily="34" charset="0"/>
                <a:cs typeface="Arial" panose="020B0604020202020204" pitchFamily="34" charset="0"/>
              </a:rPr>
              <a:t>Hanas</a:t>
            </a:r>
            <a:r>
              <a:rPr lang="en-AU" sz="5600" dirty="0">
                <a:latin typeface="Arial" panose="020B0604020202020204" pitchFamily="34" charset="0"/>
                <a:cs typeface="Arial" panose="020B0604020202020204" pitchFamily="34" charset="0"/>
              </a:rPr>
              <a:t>, r., </a:t>
            </a:r>
            <a:r>
              <a:rPr lang="en-AU" sz="5600" dirty="0" err="1">
                <a:latin typeface="Arial" panose="020B0604020202020204" pitchFamily="34" charset="0"/>
                <a:cs typeface="Arial" panose="020B0604020202020204" pitchFamily="34" charset="0"/>
              </a:rPr>
              <a:t>Codner</a:t>
            </a:r>
            <a:r>
              <a:rPr lang="en-AU" sz="5600" dirty="0">
                <a:latin typeface="Arial" panose="020B0604020202020204" pitchFamily="34" charset="0"/>
                <a:cs typeface="Arial" panose="020B0604020202020204" pitchFamily="34" charset="0"/>
              </a:rPr>
              <a:t>, E. (2018)</a:t>
            </a:r>
          </a:p>
          <a:p>
            <a:pPr marL="0" indent="0">
              <a:lnSpc>
                <a:spcPct val="120000"/>
              </a:lnSpc>
              <a:buNone/>
            </a:pPr>
            <a:r>
              <a:rPr lang="en-AU" sz="5600" dirty="0">
                <a:latin typeface="Arial" panose="020B0604020202020204" pitchFamily="34" charset="0"/>
                <a:cs typeface="Arial" panose="020B0604020202020204" pitchFamily="34" charset="0"/>
              </a:rPr>
              <a:t>     </a:t>
            </a:r>
            <a:r>
              <a:rPr lang="en-AU" sz="5600" i="1" dirty="0">
                <a:latin typeface="Arial" panose="020B0604020202020204" pitchFamily="34" charset="0"/>
                <a:cs typeface="Arial" panose="020B0604020202020204" pitchFamily="34" charset="0"/>
              </a:rPr>
              <a:t>ISPAD Clinical Practice Consensus Guidelines 2018: Insulin treatment in children and adolescents with diabetes. Chapter 9.</a:t>
            </a:r>
          </a:p>
          <a:p>
            <a:pPr marL="0" indent="0">
              <a:lnSpc>
                <a:spcPct val="120000"/>
              </a:lnSpc>
              <a:buNone/>
            </a:pPr>
            <a:r>
              <a:rPr lang="en-AU" sz="5600" i="1" dirty="0">
                <a:latin typeface="Arial" panose="020B0604020202020204" pitchFamily="34" charset="0"/>
                <a:cs typeface="Arial" panose="020B0604020202020204" pitchFamily="34" charset="0"/>
              </a:rPr>
              <a:t>     </a:t>
            </a:r>
            <a:r>
              <a:rPr lang="en-AU" sz="5600" dirty="0">
                <a:latin typeface="Arial" panose="020B0604020202020204" pitchFamily="34" charset="0"/>
                <a:cs typeface="Arial" panose="020B0604020202020204" pitchFamily="34" charset="0"/>
              </a:rPr>
              <a:t>Retrieved from </a:t>
            </a:r>
            <a:r>
              <a:rPr lang="en-AU" sz="5600" u="sng" dirty="0">
                <a:latin typeface="Arial" panose="020B0604020202020204" pitchFamily="34" charset="0"/>
                <a:cs typeface="Arial" panose="020B0604020202020204" pitchFamily="34" charset="0"/>
                <a:hlinkClick r:id="rId3"/>
              </a:rPr>
              <a:t>http://www.ispad.org</a:t>
            </a:r>
            <a:r>
              <a:rPr lang="en-AU" sz="5600" dirty="0">
                <a:latin typeface="Arial" panose="020B0604020202020204" pitchFamily="34" charset="0"/>
                <a:cs typeface="Arial" panose="020B0604020202020204" pitchFamily="34" charset="0"/>
              </a:rPr>
              <a:t> </a:t>
            </a:r>
          </a:p>
          <a:p>
            <a:pPr>
              <a:lnSpc>
                <a:spcPct val="120000"/>
              </a:lnSpc>
            </a:pPr>
            <a:endParaRPr lang="en-US" sz="5600" dirty="0">
              <a:latin typeface="Arial" panose="020B0604020202020204" pitchFamily="34" charset="0"/>
              <a:cs typeface="Arial" panose="020B0604020202020204" pitchFamily="34" charset="0"/>
            </a:endParaRPr>
          </a:p>
          <a:p>
            <a:pPr>
              <a:lnSpc>
                <a:spcPct val="120000"/>
              </a:lnSpc>
            </a:pPr>
            <a:r>
              <a:rPr lang="en-US" sz="5600" dirty="0" err="1">
                <a:latin typeface="Arial" panose="020B0604020202020204" pitchFamily="34" charset="0"/>
                <a:cs typeface="Arial" panose="020B0604020202020204" pitchFamily="34" charset="0"/>
              </a:rPr>
              <a:t>Levitsky</a:t>
            </a:r>
            <a:r>
              <a:rPr lang="en-US" sz="5600" dirty="0">
                <a:latin typeface="Arial" panose="020B0604020202020204" pitchFamily="34" charset="0"/>
                <a:cs typeface="Arial" panose="020B0604020202020204" pitchFamily="34" charset="0"/>
              </a:rPr>
              <a:t>, L. L., &amp; </a:t>
            </a:r>
            <a:r>
              <a:rPr lang="en-US" sz="5600" dirty="0" err="1">
                <a:latin typeface="Arial" panose="020B0604020202020204" pitchFamily="34" charset="0"/>
                <a:cs typeface="Arial" panose="020B0604020202020204" pitchFamily="34" charset="0"/>
              </a:rPr>
              <a:t>Madhusmita</a:t>
            </a:r>
            <a:r>
              <a:rPr lang="en-US" sz="5600" dirty="0">
                <a:latin typeface="Arial" panose="020B0604020202020204" pitchFamily="34" charset="0"/>
                <a:cs typeface="Arial" panose="020B0604020202020204" pitchFamily="34" charset="0"/>
              </a:rPr>
              <a:t>, M. (2018). </a:t>
            </a:r>
            <a:r>
              <a:rPr lang="en-US" sz="5600" i="1" dirty="0">
                <a:latin typeface="Arial" panose="020B0604020202020204" pitchFamily="34" charset="0"/>
                <a:cs typeface="Arial" panose="020B0604020202020204" pitchFamily="34" charset="0"/>
              </a:rPr>
              <a:t>Management of type 1 diabetes in children adolescents.</a:t>
            </a:r>
            <a:r>
              <a:rPr lang="en-US" sz="5600" dirty="0">
                <a:latin typeface="Arial" panose="020B0604020202020204" pitchFamily="34" charset="0"/>
                <a:cs typeface="Arial" panose="020B0604020202020204" pitchFamily="34" charset="0"/>
              </a:rPr>
              <a:t> Retrieved from</a:t>
            </a:r>
          </a:p>
          <a:p>
            <a:pPr marL="0" indent="0">
              <a:lnSpc>
                <a:spcPct val="120000"/>
              </a:lnSpc>
              <a:buNone/>
            </a:pPr>
            <a:r>
              <a:rPr lang="en-US" sz="5600" dirty="0">
                <a:latin typeface="Arial" panose="020B0604020202020204" pitchFamily="34" charset="0"/>
                <a:cs typeface="Arial" panose="020B0604020202020204" pitchFamily="34" charset="0"/>
              </a:rPr>
              <a:t>      </a:t>
            </a:r>
            <a:r>
              <a:rPr lang="en-US" sz="5600" u="sng" dirty="0">
                <a:latin typeface="Arial" panose="020B0604020202020204" pitchFamily="34" charset="0"/>
                <a:cs typeface="Arial" panose="020B0604020202020204" pitchFamily="34" charset="0"/>
                <a:hlinkClick r:id="rId4"/>
              </a:rPr>
              <a:t>http://www.uptodate.com/management-of-type-1-diabetes-mellitus-in-children-and-adolescents</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Phelan, H., Lange, K., Cengiz, E., Gallego, P., </a:t>
            </a:r>
            <a:r>
              <a:rPr lang="en-US" sz="5600" dirty="0" err="1">
                <a:latin typeface="Arial" panose="020B0604020202020204" pitchFamily="34" charset="0"/>
                <a:cs typeface="Arial" panose="020B0604020202020204" pitchFamily="34" charset="0"/>
              </a:rPr>
              <a:t>Majaliwa</a:t>
            </a:r>
            <a:r>
              <a:rPr lang="en-US" sz="5600" dirty="0">
                <a:latin typeface="Arial" panose="020B0604020202020204" pitchFamily="34" charset="0"/>
                <a:cs typeface="Arial" panose="020B0604020202020204" pitchFamily="34" charset="0"/>
              </a:rPr>
              <a:t>, E., </a:t>
            </a:r>
            <a:r>
              <a:rPr lang="en-US" sz="5600" dirty="0" err="1">
                <a:latin typeface="Arial" panose="020B0604020202020204" pitchFamily="34" charset="0"/>
                <a:cs typeface="Arial" panose="020B0604020202020204" pitchFamily="34" charset="0"/>
              </a:rPr>
              <a:t>Pelicand</a:t>
            </a:r>
            <a:r>
              <a:rPr lang="en-US" sz="5600" dirty="0">
                <a:latin typeface="Arial" panose="020B0604020202020204" pitchFamily="34" charset="0"/>
                <a:cs typeface="Arial" panose="020B0604020202020204" pitchFamily="34" charset="0"/>
              </a:rPr>
              <a:t>, J., Smart, C., Hofer, S. E. (2018). </a:t>
            </a:r>
            <a:r>
              <a:rPr lang="en-US" sz="5600" i="1" dirty="0">
                <a:latin typeface="Arial" panose="020B0604020202020204" pitchFamily="34" charset="0"/>
                <a:cs typeface="Arial" panose="020B0604020202020204" pitchFamily="34" charset="0"/>
              </a:rPr>
              <a:t>ISPAD Clinical Practice Consensus Guidelines 2018: Diabetes education in children and adolescents.</a:t>
            </a:r>
            <a:r>
              <a:rPr lang="en-US" sz="5600" dirty="0">
                <a:latin typeface="Arial" panose="020B0604020202020204" pitchFamily="34" charset="0"/>
                <a:cs typeface="Arial" panose="020B0604020202020204" pitchFamily="34" charset="0"/>
              </a:rPr>
              <a:t> Retrieved from </a:t>
            </a:r>
            <a:r>
              <a:rPr lang="en-US" sz="5600" u="sng" dirty="0">
                <a:latin typeface="Arial" panose="020B0604020202020204" pitchFamily="34" charset="0"/>
                <a:cs typeface="Arial" panose="020B0604020202020204" pitchFamily="34" charset="0"/>
                <a:hlinkClick r:id="rId5"/>
              </a:rPr>
              <a:t>http://ispad.org</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i="1"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Smart, C., Annan, F., Higgins, L. A., </a:t>
            </a:r>
            <a:r>
              <a:rPr lang="en-US" sz="5600" dirty="0" err="1">
                <a:latin typeface="Arial" panose="020B0604020202020204" pitchFamily="34" charset="0"/>
                <a:cs typeface="Arial" panose="020B0604020202020204" pitchFamily="34" charset="0"/>
              </a:rPr>
              <a:t>Jelleryd</a:t>
            </a:r>
            <a:r>
              <a:rPr lang="en-US" sz="5600" dirty="0">
                <a:latin typeface="Arial" panose="020B0604020202020204" pitchFamily="34" charset="0"/>
                <a:cs typeface="Arial" panose="020B0604020202020204" pitchFamily="34" charset="0"/>
              </a:rPr>
              <a:t>, E., Lopez, M., </a:t>
            </a:r>
            <a:r>
              <a:rPr lang="en-US" sz="5600" dirty="0" err="1">
                <a:latin typeface="Arial" panose="020B0604020202020204" pitchFamily="34" charset="0"/>
                <a:cs typeface="Arial" panose="020B0604020202020204" pitchFamily="34" charset="0"/>
              </a:rPr>
              <a:t>Acerini</a:t>
            </a:r>
            <a:r>
              <a:rPr lang="en-US" sz="5600" dirty="0">
                <a:latin typeface="Arial" panose="020B0604020202020204" pitchFamily="34" charset="0"/>
                <a:cs typeface="Arial" panose="020B0604020202020204" pitchFamily="34" charset="0"/>
              </a:rPr>
              <a:t>, C. L. (2018). </a:t>
            </a:r>
            <a:r>
              <a:rPr lang="en-US" sz="5600" i="1" dirty="0">
                <a:latin typeface="Arial" panose="020B0604020202020204" pitchFamily="34" charset="0"/>
                <a:cs typeface="Arial" panose="020B0604020202020204" pitchFamily="34" charset="0"/>
              </a:rPr>
              <a:t>ISPAD Clinical Practice guidelines 2018: Nutritional management in children and adolescents with diabetes. </a:t>
            </a:r>
            <a:r>
              <a:rPr lang="en-US" sz="5600" dirty="0">
                <a:latin typeface="Arial" panose="020B0604020202020204" pitchFamily="34" charset="0"/>
                <a:cs typeface="Arial" panose="020B0604020202020204" pitchFamily="34" charset="0"/>
              </a:rPr>
              <a:t>Retrieved from </a:t>
            </a:r>
            <a:r>
              <a:rPr lang="en-US" sz="5600" u="sng" dirty="0">
                <a:latin typeface="Arial" panose="020B0604020202020204" pitchFamily="34" charset="0"/>
                <a:cs typeface="Arial" panose="020B0604020202020204" pitchFamily="34" charset="0"/>
                <a:hlinkClick r:id="rId5"/>
              </a:rPr>
              <a:t>http://ispad.org</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World Health </a:t>
            </a:r>
            <a:r>
              <a:rPr lang="en-US" sz="5600" dirty="0" err="1">
                <a:latin typeface="Arial" panose="020B0604020202020204" pitchFamily="34" charset="0"/>
                <a:cs typeface="Arial" panose="020B0604020202020204" pitchFamily="34" charset="0"/>
              </a:rPr>
              <a:t>Organisation</a:t>
            </a:r>
            <a:r>
              <a:rPr lang="en-US" sz="5600" dirty="0">
                <a:latin typeface="Arial" panose="020B0604020202020204" pitchFamily="34" charset="0"/>
                <a:cs typeface="Arial" panose="020B0604020202020204" pitchFamily="34" charset="0"/>
              </a:rPr>
              <a:t>. (2018). </a:t>
            </a:r>
            <a:r>
              <a:rPr lang="en-US" sz="5600" i="1" dirty="0">
                <a:latin typeface="Arial" panose="020B0604020202020204" pitchFamily="34" charset="0"/>
                <a:cs typeface="Arial" panose="020B0604020202020204" pitchFamily="34" charset="0"/>
              </a:rPr>
              <a:t>Global report on Diabetes. </a:t>
            </a:r>
            <a:r>
              <a:rPr lang="en-US" sz="5600" dirty="0">
                <a:latin typeface="Arial" panose="020B0604020202020204" pitchFamily="34" charset="0"/>
                <a:cs typeface="Arial" panose="020B0604020202020204" pitchFamily="34" charset="0"/>
              </a:rPr>
              <a:t>Retrieved from </a:t>
            </a:r>
            <a:r>
              <a:rPr lang="en-US" sz="5600" u="sng" dirty="0">
                <a:latin typeface="Arial" panose="020B0604020202020204" pitchFamily="34" charset="0"/>
                <a:cs typeface="Arial" panose="020B0604020202020204" pitchFamily="34" charset="0"/>
                <a:hlinkClick r:id="rId6"/>
              </a:rPr>
              <a:t>http://www.who.int/diabetes/en/</a:t>
            </a:r>
            <a:r>
              <a:rPr lang="en-US" sz="5600" dirty="0">
                <a:latin typeface="Arial" panose="020B0604020202020204" pitchFamily="34" charset="0"/>
                <a:cs typeface="Arial" panose="020B0604020202020204" pitchFamily="34" charset="0"/>
              </a:rPr>
              <a:t> </a:t>
            </a:r>
            <a:endParaRPr lang="en-AU" sz="5600" dirty="0">
              <a:latin typeface="Arial" panose="020B0604020202020204" pitchFamily="34" charset="0"/>
              <a:cs typeface="Arial" panose="020B0604020202020204" pitchFamily="34" charset="0"/>
            </a:endParaRPr>
          </a:p>
          <a:p>
            <a:pPr marL="0" indent="0">
              <a:lnSpc>
                <a:spcPct val="120000"/>
              </a:lnSpc>
              <a:buNone/>
            </a:pPr>
            <a:r>
              <a:rPr lang="en-AU" sz="56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552832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E7CE-9AAA-DA46-B2AB-83A4AD76465D}"/>
              </a:ext>
            </a:extLst>
          </p:cNvPr>
          <p:cNvSpPr>
            <a:spLocks noGrp="1"/>
          </p:cNvSpPr>
          <p:nvPr>
            <p:ph type="title"/>
          </p:nvPr>
        </p:nvSpPr>
        <p:spPr>
          <a:xfrm>
            <a:off x="838200" y="365125"/>
            <a:ext cx="10515600" cy="1325563"/>
          </a:xfrm>
        </p:spPr>
        <p:txBody>
          <a:bodyPr>
            <a:noAutofit/>
          </a:bodyPr>
          <a:lstStyle/>
          <a:p>
            <a:pPr algn="ctr"/>
            <a:r>
              <a:rPr lang="en-US" sz="9600" b="1" dirty="0">
                <a:solidFill>
                  <a:srgbClr val="0070C0"/>
                </a:solidFill>
                <a:latin typeface="Arial" panose="020B0604020202020204" pitchFamily="34" charset="0"/>
                <a:cs typeface="Arial" panose="020B0604020202020204" pitchFamily="34" charset="0"/>
              </a:rPr>
              <a:t>QUESTIONS ?</a:t>
            </a:r>
          </a:p>
        </p:txBody>
      </p:sp>
      <p:pic>
        <p:nvPicPr>
          <p:cNvPr id="4" name="Picture 7">
            <a:extLst>
              <a:ext uri="{FF2B5EF4-FFF2-40B4-BE49-F238E27FC236}">
                <a16:creationId xmlns:a16="http://schemas.microsoft.com/office/drawing/2014/main" id="{4478EB51-96C5-DE45-B8E9-DD05EECFAA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10623" y="4651375"/>
            <a:ext cx="2413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507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87" y="6667980"/>
            <a:ext cx="9698226" cy="19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767" y="499523"/>
            <a:ext cx="2313352" cy="23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2683" y="4990909"/>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2831" y="500963"/>
            <a:ext cx="2313351" cy="23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455" y="500963"/>
            <a:ext cx="2313351" cy="23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8882" y="500963"/>
            <a:ext cx="2313352" cy="23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3"/>
          <p:cNvSpPr txBox="1">
            <a:spLocks noChangeArrowheads="1"/>
          </p:cNvSpPr>
          <p:nvPr/>
        </p:nvSpPr>
        <p:spPr bwMode="auto">
          <a:xfrm>
            <a:off x="1940749" y="2858940"/>
            <a:ext cx="8291788" cy="10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20000"/>
              </a:lnSpc>
              <a:spcBef>
                <a:spcPct val="50000"/>
              </a:spcBef>
              <a:spcAft>
                <a:spcPts val="363"/>
              </a:spcAft>
            </a:pPr>
            <a:r>
              <a:rPr lang="en-AU" altLang="en-US" sz="5441" dirty="0">
                <a:solidFill>
                  <a:srgbClr val="003A73"/>
                </a:solidFill>
                <a:latin typeface="Arial" panose="020B0604020202020204" pitchFamily="34" charset="0"/>
              </a:rPr>
              <a:t>Thank you.</a:t>
            </a:r>
            <a:endParaRPr lang="en-AU" altLang="en-US" sz="2176" dirty="0">
              <a:solidFill>
                <a:srgbClr val="003A73"/>
              </a:solidFill>
              <a:latin typeface="Arial" panose="020B0604020202020204" pitchFamily="34" charset="0"/>
            </a:endParaRPr>
          </a:p>
        </p:txBody>
      </p:sp>
    </p:spTree>
    <p:extLst>
      <p:ext uri="{BB962C8B-B14F-4D97-AF65-F5344CB8AC3E}">
        <p14:creationId xmlns:p14="http://schemas.microsoft.com/office/powerpoint/2010/main" val="82527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4BF3-6421-524C-8447-5DE11E034D3F}"/>
              </a:ext>
            </a:extLst>
          </p:cNvPr>
          <p:cNvSpPr>
            <a:spLocks noGrp="1"/>
          </p:cNvSpPr>
          <p:nvPr>
            <p:ph type="title"/>
          </p:nvPr>
        </p:nvSpPr>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Outline for today </a:t>
            </a:r>
            <a:r>
              <a:rPr lang="en-US" sz="3600" dirty="0">
                <a:solidFill>
                  <a:srgbClr val="0070C0"/>
                </a:solidFill>
                <a:latin typeface="Arial" panose="020B0604020202020204" pitchFamily="34" charset="0"/>
                <a:cs typeface="Arial" panose="020B0604020202020204" pitchFamily="34" charset="0"/>
              </a:rPr>
              <a:t>continued </a:t>
            </a:r>
          </a:p>
        </p:txBody>
      </p:sp>
      <p:sp>
        <p:nvSpPr>
          <p:cNvPr id="3" name="Content Placeholder 2">
            <a:extLst>
              <a:ext uri="{FF2B5EF4-FFF2-40B4-BE49-F238E27FC236}">
                <a16:creationId xmlns:a16="http://schemas.microsoft.com/office/drawing/2014/main" id="{4F9CA96E-64EE-EF4F-9079-5A253719E02A}"/>
              </a:ext>
            </a:extLst>
          </p:cNvPr>
          <p:cNvSpPr>
            <a:spLocks noGrp="1"/>
          </p:cNvSpPr>
          <p:nvPr>
            <p:ph idx="1"/>
          </p:nvPr>
        </p:nvSpPr>
        <p:spPr>
          <a:xfrm>
            <a:off x="838200" y="1825625"/>
            <a:ext cx="7046626" cy="3540854"/>
          </a:xfrm>
        </p:spPr>
        <p:txBody>
          <a:bodyPr/>
          <a:lstStyle/>
          <a:p>
            <a:r>
              <a:rPr lang="en-US" dirty="0"/>
              <a:t>Hyperglycaemia &amp; Hypoglycemia</a:t>
            </a:r>
          </a:p>
          <a:p>
            <a:r>
              <a:rPr lang="en-US" dirty="0"/>
              <a:t>Insulin Pump Therapy</a:t>
            </a:r>
          </a:p>
          <a:p>
            <a:r>
              <a:rPr lang="en-US" dirty="0"/>
              <a:t>Continuous Glucose Monitoring &amp; FGM</a:t>
            </a:r>
          </a:p>
          <a:p>
            <a:r>
              <a:rPr lang="en-US" dirty="0"/>
              <a:t>Dietary </a:t>
            </a:r>
            <a:r>
              <a:rPr lang="en-US" dirty="0" err="1"/>
              <a:t>Recomendations</a:t>
            </a:r>
            <a:endParaRPr lang="en-US" dirty="0"/>
          </a:p>
        </p:txBody>
      </p:sp>
      <p:pic>
        <p:nvPicPr>
          <p:cNvPr id="4" name="Picture 7">
            <a:extLst>
              <a:ext uri="{FF2B5EF4-FFF2-40B4-BE49-F238E27FC236}">
                <a16:creationId xmlns:a16="http://schemas.microsoft.com/office/drawing/2014/main" id="{80D0A8A7-C47A-8D47-ADC7-9F30617B8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965" y="499618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4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D4F3-E588-F744-9950-AD9F367317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03EFE12-A868-114A-83CA-702D4DC30DE4}"/>
              </a:ext>
            </a:extLst>
          </p:cNvPr>
          <p:cNvSpPr>
            <a:spLocks noGrp="1"/>
          </p:cNvSpPr>
          <p:nvPr>
            <p:ph idx="1"/>
          </p:nvPr>
        </p:nvSpPr>
        <p:spPr>
          <a:xfrm>
            <a:off x="838200" y="1816100"/>
            <a:ext cx="10515600" cy="4360863"/>
          </a:xfrm>
        </p:spPr>
        <p:txBody>
          <a:bodyPr/>
          <a:lstStyle/>
          <a:p>
            <a:endParaRPr lang="en-US" dirty="0"/>
          </a:p>
        </p:txBody>
      </p:sp>
      <p:pic>
        <p:nvPicPr>
          <p:cNvPr id="4" name="Picture 7">
            <a:extLst>
              <a:ext uri="{FF2B5EF4-FFF2-40B4-BE49-F238E27FC236}">
                <a16:creationId xmlns:a16="http://schemas.microsoft.com/office/drawing/2014/main" id="{1E752EC2-BFF9-8243-A3D7-515A12EE7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93" y="4861274"/>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7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C4ED-9FFF-BA4E-8B4B-675A0D6CAA74}"/>
              </a:ext>
            </a:extLst>
          </p:cNvPr>
          <p:cNvSpPr>
            <a:spLocks noGrp="1"/>
          </p:cNvSpPr>
          <p:nvPr>
            <p:ph type="title"/>
          </p:nvPr>
        </p:nvSpPr>
        <p:spPr>
          <a:xfrm>
            <a:off x="838200" y="365125"/>
            <a:ext cx="10515600" cy="909039"/>
          </a:xfrm>
        </p:spPr>
        <p:txBody>
          <a:bodyPr>
            <a:normAutofit/>
          </a:bodyPr>
          <a:lstStyle/>
          <a:p>
            <a:pPr algn="ctr"/>
            <a:r>
              <a:rPr lang="en-US" sz="3600" b="1" dirty="0">
                <a:solidFill>
                  <a:srgbClr val="0070C0"/>
                </a:solidFill>
                <a:latin typeface="Arial" panose="020B0604020202020204" pitchFamily="34" charset="0"/>
                <a:cs typeface="Arial" panose="020B0604020202020204" pitchFamily="34" charset="0"/>
              </a:rPr>
              <a:t>Use of Language </a:t>
            </a:r>
          </a:p>
        </p:txBody>
      </p:sp>
      <p:sp>
        <p:nvSpPr>
          <p:cNvPr id="3" name="Content Placeholder 2">
            <a:extLst>
              <a:ext uri="{FF2B5EF4-FFF2-40B4-BE49-F238E27FC236}">
                <a16:creationId xmlns:a16="http://schemas.microsoft.com/office/drawing/2014/main" id="{0D531DEE-0E09-F04F-B1B4-51165039EF47}"/>
              </a:ext>
            </a:extLst>
          </p:cNvPr>
          <p:cNvSpPr>
            <a:spLocks noGrp="1"/>
          </p:cNvSpPr>
          <p:nvPr>
            <p:ph idx="1"/>
          </p:nvPr>
        </p:nvSpPr>
        <p:spPr>
          <a:xfrm>
            <a:off x="524656" y="1499016"/>
            <a:ext cx="10088380" cy="4467069"/>
          </a:xfrm>
        </p:spPr>
        <p:txBody>
          <a:bodyPr/>
          <a:lstStyle/>
          <a:p>
            <a:pPr marL="0" indent="0">
              <a:buNone/>
            </a:pPr>
            <a:r>
              <a:rPr lang="en-US" dirty="0"/>
              <a:t>Use language that encourages positive interactions and outcomes</a:t>
            </a:r>
          </a:p>
          <a:p>
            <a:pPr marL="0" indent="0">
              <a:buNone/>
            </a:pPr>
            <a:endParaRPr lang="en-US" dirty="0"/>
          </a:p>
          <a:p>
            <a:pPr marL="0" indent="0">
              <a:buNone/>
            </a:pPr>
            <a:r>
              <a:rPr lang="en-US" dirty="0"/>
              <a:t> </a:t>
            </a:r>
          </a:p>
          <a:p>
            <a:endParaRPr lang="en-US" dirty="0"/>
          </a:p>
        </p:txBody>
      </p:sp>
      <p:graphicFrame>
        <p:nvGraphicFramePr>
          <p:cNvPr id="5" name="Table 4">
            <a:extLst>
              <a:ext uri="{FF2B5EF4-FFF2-40B4-BE49-F238E27FC236}">
                <a16:creationId xmlns:a16="http://schemas.microsoft.com/office/drawing/2014/main" id="{71F6E933-3DF7-5D4E-B2CC-F97C86DE98BB}"/>
              </a:ext>
            </a:extLst>
          </p:cNvPr>
          <p:cNvGraphicFramePr>
            <a:graphicFrameLocks noGrp="1"/>
          </p:cNvGraphicFramePr>
          <p:nvPr>
            <p:extLst>
              <p:ext uri="{D42A27DB-BD31-4B8C-83A1-F6EECF244321}">
                <p14:modId xmlns:p14="http://schemas.microsoft.com/office/powerpoint/2010/main" val="1923167760"/>
              </p:ext>
            </p:extLst>
          </p:nvPr>
        </p:nvGraphicFramePr>
        <p:xfrm>
          <a:off x="1021080" y="2438399"/>
          <a:ext cx="8981370" cy="3527687"/>
        </p:xfrm>
        <a:graphic>
          <a:graphicData uri="http://schemas.openxmlformats.org/drawingml/2006/table">
            <a:tbl>
              <a:tblPr firstRow="1" bandRow="1">
                <a:tableStyleId>{5C22544A-7EE6-4342-B048-85BDC9FD1C3A}</a:tableStyleId>
              </a:tblPr>
              <a:tblGrid>
                <a:gridCol w="4480310">
                  <a:extLst>
                    <a:ext uri="{9D8B030D-6E8A-4147-A177-3AD203B41FA5}">
                      <a16:colId xmlns:a16="http://schemas.microsoft.com/office/drawing/2014/main" val="1145697602"/>
                    </a:ext>
                  </a:extLst>
                </a:gridCol>
                <a:gridCol w="4501060">
                  <a:extLst>
                    <a:ext uri="{9D8B030D-6E8A-4147-A177-3AD203B41FA5}">
                      <a16:colId xmlns:a16="http://schemas.microsoft.com/office/drawing/2014/main" val="2853711575"/>
                    </a:ext>
                  </a:extLst>
                </a:gridCol>
              </a:tblGrid>
              <a:tr h="466389">
                <a:tc>
                  <a:txBody>
                    <a:bodyPr/>
                    <a:lstStyle/>
                    <a:p>
                      <a:r>
                        <a:rPr lang="en-US" dirty="0"/>
                        <a:t>AVOID</a:t>
                      </a:r>
                    </a:p>
                  </a:txBody>
                  <a:tcPr/>
                </a:tc>
                <a:tc>
                  <a:txBody>
                    <a:bodyPr/>
                    <a:lstStyle/>
                    <a:p>
                      <a:r>
                        <a:rPr lang="en-US" dirty="0"/>
                        <a:t>USE</a:t>
                      </a:r>
                    </a:p>
                  </a:txBody>
                  <a:tcPr/>
                </a:tc>
                <a:extLst>
                  <a:ext uri="{0D108BD9-81ED-4DB2-BD59-A6C34878D82A}">
                    <a16:rowId xmlns:a16="http://schemas.microsoft.com/office/drawing/2014/main" val="3817133917"/>
                  </a:ext>
                </a:extLst>
              </a:tr>
              <a:tr h="729353">
                <a:tc>
                  <a:txBody>
                    <a:bodyPr/>
                    <a:lstStyle/>
                    <a:p>
                      <a:r>
                        <a:rPr lang="en-US" dirty="0"/>
                        <a:t>Diabetic, Sufferer, patient</a:t>
                      </a:r>
                    </a:p>
                  </a:txBody>
                  <a:tcPr/>
                </a:tc>
                <a:tc>
                  <a:txBody>
                    <a:bodyPr/>
                    <a:lstStyle/>
                    <a:p>
                      <a:r>
                        <a:rPr lang="en-US" dirty="0"/>
                        <a:t>Person with Diabetes, Person living with diabetes</a:t>
                      </a:r>
                    </a:p>
                  </a:txBody>
                  <a:tcPr/>
                </a:tc>
                <a:extLst>
                  <a:ext uri="{0D108BD9-81ED-4DB2-BD59-A6C34878D82A}">
                    <a16:rowId xmlns:a16="http://schemas.microsoft.com/office/drawing/2014/main" val="2709604970"/>
                  </a:ext>
                </a:extLst>
              </a:tr>
              <a:tr h="466389">
                <a:tc>
                  <a:txBody>
                    <a:bodyPr/>
                    <a:lstStyle/>
                    <a:p>
                      <a:r>
                        <a:rPr lang="en-US" dirty="0"/>
                        <a:t>Control</a:t>
                      </a:r>
                    </a:p>
                  </a:txBody>
                  <a:tcPr/>
                </a:tc>
                <a:tc>
                  <a:txBody>
                    <a:bodyPr/>
                    <a:lstStyle/>
                    <a:p>
                      <a:r>
                        <a:rPr lang="en-US" dirty="0"/>
                        <a:t>Manage, Influence</a:t>
                      </a:r>
                    </a:p>
                  </a:txBody>
                  <a:tcPr/>
                </a:tc>
                <a:extLst>
                  <a:ext uri="{0D108BD9-81ED-4DB2-BD59-A6C34878D82A}">
                    <a16:rowId xmlns:a16="http://schemas.microsoft.com/office/drawing/2014/main" val="2042627896"/>
                  </a:ext>
                </a:extLst>
              </a:tr>
              <a:tr h="466389">
                <a:tc>
                  <a:txBody>
                    <a:bodyPr/>
                    <a:lstStyle/>
                    <a:p>
                      <a:r>
                        <a:rPr lang="en-US" dirty="0"/>
                        <a:t>Disease</a:t>
                      </a:r>
                    </a:p>
                  </a:txBody>
                  <a:tcPr/>
                </a:tc>
                <a:tc>
                  <a:txBody>
                    <a:bodyPr/>
                    <a:lstStyle/>
                    <a:p>
                      <a:r>
                        <a:rPr lang="en-US" dirty="0"/>
                        <a:t>Condition</a:t>
                      </a:r>
                    </a:p>
                  </a:txBody>
                  <a:tcPr/>
                </a:tc>
                <a:extLst>
                  <a:ext uri="{0D108BD9-81ED-4DB2-BD59-A6C34878D82A}">
                    <a16:rowId xmlns:a16="http://schemas.microsoft.com/office/drawing/2014/main" val="2498139613"/>
                  </a:ext>
                </a:extLst>
              </a:tr>
              <a:tr h="466389">
                <a:tc>
                  <a:txBody>
                    <a:bodyPr/>
                    <a:lstStyle/>
                    <a:p>
                      <a:r>
                        <a:rPr lang="en-US" dirty="0"/>
                        <a:t>Normal, Healthy</a:t>
                      </a:r>
                    </a:p>
                  </a:txBody>
                  <a:tcPr/>
                </a:tc>
                <a:tc>
                  <a:txBody>
                    <a:bodyPr/>
                    <a:lstStyle/>
                    <a:p>
                      <a:r>
                        <a:rPr lang="en-US" dirty="0"/>
                        <a:t>People with Diabetes</a:t>
                      </a:r>
                    </a:p>
                  </a:txBody>
                  <a:tcPr/>
                </a:tc>
                <a:extLst>
                  <a:ext uri="{0D108BD9-81ED-4DB2-BD59-A6C34878D82A}">
                    <a16:rowId xmlns:a16="http://schemas.microsoft.com/office/drawing/2014/main" val="2474038655"/>
                  </a:ext>
                </a:extLst>
              </a:tr>
              <a:tr h="466389">
                <a:tc>
                  <a:txBody>
                    <a:bodyPr/>
                    <a:lstStyle/>
                    <a:p>
                      <a:r>
                        <a:rPr lang="en-US" dirty="0"/>
                        <a:t>Blood Tests, Testing</a:t>
                      </a:r>
                    </a:p>
                  </a:txBody>
                  <a:tcPr/>
                </a:tc>
                <a:tc>
                  <a:txBody>
                    <a:bodyPr/>
                    <a:lstStyle/>
                    <a:p>
                      <a:r>
                        <a:rPr lang="en-US" dirty="0"/>
                        <a:t>Checking, Monitoring</a:t>
                      </a:r>
                    </a:p>
                  </a:txBody>
                  <a:tcPr/>
                </a:tc>
                <a:extLst>
                  <a:ext uri="{0D108BD9-81ED-4DB2-BD59-A6C34878D82A}">
                    <a16:rowId xmlns:a16="http://schemas.microsoft.com/office/drawing/2014/main" val="3015802228"/>
                  </a:ext>
                </a:extLst>
              </a:tr>
              <a:tr h="466389">
                <a:tc>
                  <a:txBody>
                    <a:bodyPr/>
                    <a:lstStyle/>
                    <a:p>
                      <a:r>
                        <a:rPr lang="en-US" dirty="0"/>
                        <a:t>Good or Bad BGL’s</a:t>
                      </a:r>
                    </a:p>
                  </a:txBody>
                  <a:tcPr/>
                </a:tc>
                <a:tc>
                  <a:txBody>
                    <a:bodyPr/>
                    <a:lstStyle/>
                    <a:p>
                      <a:r>
                        <a:rPr lang="en-US" dirty="0"/>
                        <a:t>In Target, above or below target, high or low</a:t>
                      </a:r>
                    </a:p>
                  </a:txBody>
                  <a:tcPr/>
                </a:tc>
                <a:extLst>
                  <a:ext uri="{0D108BD9-81ED-4DB2-BD59-A6C34878D82A}">
                    <a16:rowId xmlns:a16="http://schemas.microsoft.com/office/drawing/2014/main" val="2430402102"/>
                  </a:ext>
                </a:extLst>
              </a:tr>
            </a:tbl>
          </a:graphicData>
        </a:graphic>
      </p:graphicFrame>
      <p:pic>
        <p:nvPicPr>
          <p:cNvPr id="6" name="Picture 7">
            <a:extLst>
              <a:ext uri="{FF2B5EF4-FFF2-40B4-BE49-F238E27FC236}">
                <a16:creationId xmlns:a16="http://schemas.microsoft.com/office/drawing/2014/main" id="{E840AA60-5FB4-3E4D-9431-60A4D08FF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449" y="5036726"/>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21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84AF-295A-FF4C-A131-2972A3983E84}"/>
              </a:ext>
            </a:extLst>
          </p:cNvPr>
          <p:cNvSpPr>
            <a:spLocks noGrp="1"/>
          </p:cNvSpPr>
          <p:nvPr>
            <p:ph type="title"/>
          </p:nvPr>
        </p:nvSpPr>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National Diabetes Service Scheme -NDSS</a:t>
            </a:r>
          </a:p>
        </p:txBody>
      </p:sp>
      <p:sp>
        <p:nvSpPr>
          <p:cNvPr id="3" name="Content Placeholder 2">
            <a:extLst>
              <a:ext uri="{FF2B5EF4-FFF2-40B4-BE49-F238E27FC236}">
                <a16:creationId xmlns:a16="http://schemas.microsoft.com/office/drawing/2014/main" id="{D5378646-F703-FB46-A94F-CF338F851B70}"/>
              </a:ext>
            </a:extLst>
          </p:cNvPr>
          <p:cNvSpPr>
            <a:spLocks noGrp="1"/>
          </p:cNvSpPr>
          <p:nvPr>
            <p:ph idx="1"/>
          </p:nvPr>
        </p:nvSpPr>
        <p:spPr/>
        <p:txBody>
          <a:bodyPr>
            <a:normAutofit fontScale="92500" lnSpcReduction="20000"/>
          </a:bodyPr>
          <a:lstStyle/>
          <a:p>
            <a:pPr>
              <a:lnSpc>
                <a:spcPct val="150000"/>
              </a:lnSpc>
            </a:pPr>
            <a:r>
              <a:rPr lang="en-US" sz="2400" dirty="0">
                <a:latin typeface="Arial" panose="020B0604020202020204" pitchFamily="34" charset="0"/>
                <a:cs typeface="Arial" panose="020B0604020202020204" pitchFamily="34" charset="0"/>
              </a:rPr>
              <a:t>The NDSS is an initiative of the Australian Government which is administered with the assistance of Diabetes Australia.</a:t>
            </a:r>
          </a:p>
          <a:p>
            <a:pPr>
              <a:lnSpc>
                <a:spcPct val="150000"/>
              </a:lnSpc>
            </a:pPr>
            <a:r>
              <a:rPr lang="en-AU" sz="2400" dirty="0">
                <a:latin typeface="Arial" panose="020B0604020202020204" pitchFamily="34" charset="0"/>
                <a:cs typeface="Arial" panose="020B0604020202020204" pitchFamily="34" charset="0"/>
              </a:rPr>
              <a:t>This resource provides current best practice guidelines and relevant new information on diabetes management for both people with diabetes &amp; health professionals.</a:t>
            </a:r>
          </a:p>
          <a:p>
            <a:pPr>
              <a:lnSpc>
                <a:spcPct val="150000"/>
              </a:lnSpc>
            </a:pPr>
            <a:r>
              <a:rPr lang="en-AU" sz="2400" dirty="0">
                <a:latin typeface="Arial" panose="020B0604020202020204" pitchFamily="34" charset="0"/>
                <a:cs typeface="Arial" panose="020B0604020202020204" pitchFamily="34" charset="0"/>
              </a:rPr>
              <a:t>Programs &amp; services</a:t>
            </a:r>
          </a:p>
          <a:p>
            <a:pPr>
              <a:lnSpc>
                <a:spcPct val="150000"/>
              </a:lnSpc>
            </a:pPr>
            <a:r>
              <a:rPr lang="en-AU" sz="2400" dirty="0">
                <a:latin typeface="Arial" panose="020B0604020202020204" pitchFamily="34" charset="0"/>
                <a:cs typeface="Arial" panose="020B0604020202020204" pitchFamily="34" charset="0"/>
              </a:rPr>
              <a:t>Advice &amp; Support</a:t>
            </a:r>
          </a:p>
          <a:p>
            <a:pPr>
              <a:lnSpc>
                <a:spcPct val="150000"/>
              </a:lnSpc>
            </a:pPr>
            <a:r>
              <a:rPr lang="en-AU" sz="2400" dirty="0">
                <a:latin typeface="Arial" panose="020B0604020202020204" pitchFamily="34" charset="0"/>
                <a:cs typeface="Arial" panose="020B0604020202020204" pitchFamily="34" charset="0"/>
              </a:rPr>
              <a:t>Camps for Children with T1DM</a:t>
            </a:r>
          </a:p>
          <a:p>
            <a:pPr marL="0" indent="0">
              <a:buNone/>
            </a:pPr>
            <a:endParaRPr lang="en-US" dirty="0"/>
          </a:p>
          <a:p>
            <a:endParaRPr lang="en-US" dirty="0"/>
          </a:p>
          <a:p>
            <a:endParaRPr lang="en-US" dirty="0"/>
          </a:p>
        </p:txBody>
      </p:sp>
      <p:pic>
        <p:nvPicPr>
          <p:cNvPr id="4" name="Picture 7">
            <a:extLst>
              <a:ext uri="{FF2B5EF4-FFF2-40B4-BE49-F238E27FC236}">
                <a16:creationId xmlns:a16="http://schemas.microsoft.com/office/drawing/2014/main" id="{DE5819DF-097F-B14B-AE5C-216992C68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004" y="4936225"/>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38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14C2-C0B8-D241-B4C7-F7874A755205}"/>
              </a:ext>
            </a:extLst>
          </p:cNvPr>
          <p:cNvSpPr>
            <a:spLocks noGrp="1"/>
          </p:cNvSpPr>
          <p:nvPr>
            <p:ph type="title"/>
          </p:nvPr>
        </p:nvSpPr>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Subsidized Products through NDSS</a:t>
            </a:r>
          </a:p>
        </p:txBody>
      </p:sp>
      <p:sp>
        <p:nvSpPr>
          <p:cNvPr id="3" name="Content Placeholder 2">
            <a:extLst>
              <a:ext uri="{FF2B5EF4-FFF2-40B4-BE49-F238E27FC236}">
                <a16:creationId xmlns:a16="http://schemas.microsoft.com/office/drawing/2014/main" id="{7A5B643B-EB88-8742-BB8B-A2B1082526E0}"/>
              </a:ext>
            </a:extLst>
          </p:cNvPr>
          <p:cNvSpPr>
            <a:spLocks noGrp="1"/>
          </p:cNvSpPr>
          <p:nvPr>
            <p:ph idx="1"/>
          </p:nvPr>
        </p:nvSpPr>
        <p:spPr>
          <a:xfrm>
            <a:off x="838200" y="1499016"/>
            <a:ext cx="10179570" cy="4677947"/>
          </a:xfrm>
        </p:spPr>
        <p:txBody>
          <a:bodyPr>
            <a:normAutofit/>
          </a:bodyPr>
          <a:lstStyle/>
          <a:p>
            <a:pPr>
              <a:lnSpc>
                <a:spcPct val="150000"/>
              </a:lnSpc>
            </a:pPr>
            <a:r>
              <a:rPr lang="en-AU" sz="2400" dirty="0">
                <a:latin typeface="Arial" panose="020B0604020202020204" pitchFamily="34" charset="0"/>
                <a:cs typeface="Arial" panose="020B0604020202020204" pitchFamily="34" charset="0"/>
              </a:rPr>
              <a:t>These products include:</a:t>
            </a:r>
          </a:p>
          <a:p>
            <a:pPr>
              <a:lnSpc>
                <a:spcPct val="150000"/>
              </a:lnSpc>
            </a:pPr>
            <a:r>
              <a:rPr lang="en-AU" sz="2400" dirty="0">
                <a:latin typeface="Arial" panose="020B0604020202020204" pitchFamily="34" charset="0"/>
                <a:cs typeface="Arial" panose="020B0604020202020204" pitchFamily="34" charset="0"/>
              </a:rPr>
              <a:t>Subsidised blood glucose testing strips </a:t>
            </a:r>
          </a:p>
          <a:p>
            <a:pPr>
              <a:lnSpc>
                <a:spcPct val="150000"/>
              </a:lnSpc>
            </a:pPr>
            <a:r>
              <a:rPr lang="en-AU" sz="2400" dirty="0">
                <a:latin typeface="Arial" panose="020B0604020202020204" pitchFamily="34" charset="0"/>
                <a:cs typeface="Arial" panose="020B0604020202020204" pitchFamily="34" charset="0"/>
              </a:rPr>
              <a:t>Subsidised ketone or urine testing strips</a:t>
            </a:r>
          </a:p>
          <a:p>
            <a:pPr>
              <a:lnSpc>
                <a:spcPct val="150000"/>
              </a:lnSpc>
            </a:pPr>
            <a:r>
              <a:rPr lang="en-AU" sz="2400" dirty="0">
                <a:latin typeface="Arial" panose="020B0604020202020204" pitchFamily="34" charset="0"/>
                <a:cs typeface="Arial" panose="020B0604020202020204" pitchFamily="34" charset="0"/>
              </a:rPr>
              <a:t>Free insulin syringes and pen needles, if using insulin or an approved non-insulin injectable medication</a:t>
            </a:r>
          </a:p>
          <a:p>
            <a:pPr>
              <a:lnSpc>
                <a:spcPct val="150000"/>
              </a:lnSpc>
            </a:pPr>
            <a:r>
              <a:rPr lang="en-AU" sz="2400" dirty="0">
                <a:latin typeface="Arial" panose="020B0604020202020204" pitchFamily="34" charset="0"/>
                <a:cs typeface="Arial" panose="020B0604020202020204" pitchFamily="34" charset="0"/>
              </a:rPr>
              <a:t>Subsidised insulin pump consumables, for approved persons </a:t>
            </a:r>
          </a:p>
          <a:p>
            <a:pPr marL="0" indent="0">
              <a:lnSpc>
                <a:spcPct val="150000"/>
              </a:lnSpc>
              <a:buNone/>
            </a:pPr>
            <a:r>
              <a:rPr lang="en-AU" sz="2400" dirty="0">
                <a:latin typeface="Arial" panose="020B0604020202020204" pitchFamily="34" charset="0"/>
                <a:cs typeface="Arial" panose="020B0604020202020204" pitchFamily="34" charset="0"/>
              </a:rPr>
              <a:t>  with type 1 diabetes and gestational diabetes</a:t>
            </a:r>
          </a:p>
          <a:p>
            <a:endParaRPr lang="en-US" dirty="0"/>
          </a:p>
        </p:txBody>
      </p:sp>
      <p:pic>
        <p:nvPicPr>
          <p:cNvPr id="4" name="Picture 7">
            <a:extLst>
              <a:ext uri="{FF2B5EF4-FFF2-40B4-BE49-F238E27FC236}">
                <a16:creationId xmlns:a16="http://schemas.microsoft.com/office/drawing/2014/main" id="{21834E68-0AA6-744B-88B9-228EB1787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994" y="4951215"/>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66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C510-724F-3248-BF18-65D07C551ABD}"/>
              </a:ext>
            </a:extLst>
          </p:cNvPr>
          <p:cNvSpPr>
            <a:spLocks noGrp="1"/>
          </p:cNvSpPr>
          <p:nvPr>
            <p:ph type="title"/>
          </p:nvPr>
        </p:nvSpPr>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Statistical Snapshot Registration-Australia </a:t>
            </a:r>
          </a:p>
        </p:txBody>
      </p:sp>
      <p:sp>
        <p:nvSpPr>
          <p:cNvPr id="3" name="Content Placeholder 2">
            <a:extLst>
              <a:ext uri="{FF2B5EF4-FFF2-40B4-BE49-F238E27FC236}">
                <a16:creationId xmlns:a16="http://schemas.microsoft.com/office/drawing/2014/main" id="{61BB5270-2585-344D-B1A4-C5FDA310AA3D}"/>
              </a:ext>
            </a:extLst>
          </p:cNvPr>
          <p:cNvSpPr>
            <a:spLocks noGrp="1"/>
          </p:cNvSpPr>
          <p:nvPr>
            <p:ph idx="1"/>
          </p:nvPr>
        </p:nvSpPr>
        <p:spPr>
          <a:xfrm>
            <a:off x="569626" y="1825625"/>
            <a:ext cx="10515600" cy="4185431"/>
          </a:xfrm>
        </p:spPr>
        <p:txBody>
          <a:bodyPr>
            <a:normAutofit fontScale="92500" lnSpcReduction="20000"/>
          </a:bodyPr>
          <a:lstStyle/>
          <a:p>
            <a:pPr>
              <a:lnSpc>
                <a:spcPct val="150000"/>
              </a:lnSpc>
            </a:pPr>
            <a:r>
              <a:rPr lang="en-AU" sz="2600" dirty="0">
                <a:latin typeface="Arial" panose="020B0604020202020204" pitchFamily="34" charset="0"/>
                <a:cs typeface="Arial" panose="020B0604020202020204" pitchFamily="34" charset="0"/>
              </a:rPr>
              <a:t>As at 31 December 2018 -</a:t>
            </a:r>
          </a:p>
          <a:p>
            <a:pPr>
              <a:lnSpc>
                <a:spcPct val="150000"/>
              </a:lnSpc>
            </a:pPr>
            <a:r>
              <a:rPr lang="en-AU" sz="2600" dirty="0">
                <a:latin typeface="Arial" panose="020B0604020202020204" pitchFamily="34" charset="0"/>
                <a:cs typeface="Arial" panose="020B0604020202020204" pitchFamily="34" charset="0"/>
              </a:rPr>
              <a:t>There were 120,159 people with type 1 diabetes registered with the NDSS </a:t>
            </a:r>
          </a:p>
          <a:p>
            <a:pPr>
              <a:lnSpc>
                <a:spcPct val="150000"/>
              </a:lnSpc>
            </a:pPr>
            <a:r>
              <a:rPr lang="en-AU" sz="2600" dirty="0">
                <a:latin typeface="Arial" panose="020B0604020202020204" pitchFamily="34" charset="0"/>
                <a:cs typeface="Arial" panose="020B0604020202020204" pitchFamily="34" charset="0"/>
              </a:rPr>
              <a:t>Over the last 12 months 3,237 people with type 1 diabetes were registered with the NDSS </a:t>
            </a:r>
            <a:endParaRPr lang="en-AU" sz="2600" dirty="0">
              <a:effectLst/>
              <a:latin typeface="Arial" panose="020B0604020202020204" pitchFamily="34" charset="0"/>
              <a:cs typeface="Arial" panose="020B0604020202020204" pitchFamily="34" charset="0"/>
            </a:endParaRPr>
          </a:p>
          <a:p>
            <a:pPr>
              <a:lnSpc>
                <a:spcPct val="150000"/>
              </a:lnSpc>
            </a:pPr>
            <a:r>
              <a:rPr lang="en-AU" sz="2600" dirty="0">
                <a:latin typeface="Arial" panose="020B0604020202020204" pitchFamily="34" charset="0"/>
                <a:cs typeface="Arial" panose="020B0604020202020204" pitchFamily="34" charset="0"/>
              </a:rPr>
              <a:t>Equivalent to nine new registrants with type 1 diabetes every day </a:t>
            </a:r>
            <a:endParaRPr lang="en-AU" sz="2600" dirty="0">
              <a:effectLst/>
              <a:latin typeface="Arial" panose="020B0604020202020204" pitchFamily="34" charset="0"/>
              <a:cs typeface="Arial" panose="020B0604020202020204" pitchFamily="34" charset="0"/>
            </a:endParaRPr>
          </a:p>
          <a:p>
            <a:pPr>
              <a:lnSpc>
                <a:spcPct val="150000"/>
              </a:lnSpc>
            </a:pPr>
            <a:r>
              <a:rPr lang="en-AU" sz="2600" dirty="0">
                <a:latin typeface="Arial" panose="020B0604020202020204" pitchFamily="34" charset="0"/>
                <a:cs typeface="Arial" panose="020B0604020202020204" pitchFamily="34" charset="0"/>
              </a:rPr>
              <a:t>7,732 people with type 1 diabetes were aged 15 years or under </a:t>
            </a:r>
            <a:endParaRPr lang="en-AU" sz="2600" dirty="0">
              <a:effectLst/>
              <a:latin typeface="Arial" panose="020B0604020202020204" pitchFamily="34" charset="0"/>
              <a:cs typeface="Arial" panose="020B0604020202020204" pitchFamily="34" charset="0"/>
            </a:endParaRPr>
          </a:p>
          <a:p>
            <a:pPr>
              <a:lnSpc>
                <a:spcPct val="150000"/>
              </a:lnSpc>
            </a:pPr>
            <a:r>
              <a:rPr lang="en-AU" sz="2600" dirty="0">
                <a:latin typeface="Arial" panose="020B0604020202020204" pitchFamily="34" charset="0"/>
                <a:cs typeface="Arial" panose="020B0604020202020204" pitchFamily="34" charset="0"/>
              </a:rPr>
              <a:t>14,178 people with type 1 diabetes were aged 20 years or under </a:t>
            </a:r>
            <a:endParaRPr lang="en-AU" sz="2600" dirty="0">
              <a:effectLst/>
              <a:latin typeface="Arial" panose="020B0604020202020204" pitchFamily="34" charset="0"/>
              <a:cs typeface="Arial" panose="020B0604020202020204" pitchFamily="34" charset="0"/>
            </a:endParaRPr>
          </a:p>
          <a:p>
            <a:endParaRPr lang="en-US" dirty="0"/>
          </a:p>
        </p:txBody>
      </p:sp>
      <p:pic>
        <p:nvPicPr>
          <p:cNvPr id="4" name="Picture 7">
            <a:extLst>
              <a:ext uri="{FF2B5EF4-FFF2-40B4-BE49-F238E27FC236}">
                <a16:creationId xmlns:a16="http://schemas.microsoft.com/office/drawing/2014/main" id="{53D5CB8F-74F5-7943-869C-9376B61A2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015" y="4966205"/>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18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E05B-6876-504F-B880-E6277B531555}"/>
              </a:ext>
            </a:extLst>
          </p:cNvPr>
          <p:cNvSpPr>
            <a:spLocks noGrp="1"/>
          </p:cNvSpPr>
          <p:nvPr>
            <p:ph type="title"/>
          </p:nvPr>
        </p:nvSpPr>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Statistical Snapshot T1DM in Victoria</a:t>
            </a:r>
          </a:p>
        </p:txBody>
      </p:sp>
      <p:sp>
        <p:nvSpPr>
          <p:cNvPr id="3" name="Content Placeholder 2">
            <a:extLst>
              <a:ext uri="{FF2B5EF4-FFF2-40B4-BE49-F238E27FC236}">
                <a16:creationId xmlns:a16="http://schemas.microsoft.com/office/drawing/2014/main" id="{F2DC4F76-B5B1-3941-9B08-B183436F62A4}"/>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Currently in Victoria-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2764 children between 3– 18 years have T1DM</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1414 use CGM (continuous glucose monitoring)</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899 of these use insulin pump therapy</a:t>
            </a:r>
          </a:p>
        </p:txBody>
      </p:sp>
      <p:pic>
        <p:nvPicPr>
          <p:cNvPr id="4" name="Picture 7">
            <a:extLst>
              <a:ext uri="{FF2B5EF4-FFF2-40B4-BE49-F238E27FC236}">
                <a16:creationId xmlns:a16="http://schemas.microsoft.com/office/drawing/2014/main" id="{0F400DE8-17BF-FB44-961B-DB4850BFC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034" y="4815804"/>
            <a:ext cx="2189551" cy="16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42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3576</Words>
  <Application>Microsoft Macintosh PowerPoint</Application>
  <PresentationFormat>Widescreen</PresentationFormat>
  <Paragraphs>509</Paragraphs>
  <Slides>40</Slides>
  <Notes>39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Paediatric Diabetes Education Day </vt:lpstr>
      <vt:lpstr>Welcome </vt:lpstr>
      <vt:lpstr>Outline  for today</vt:lpstr>
      <vt:lpstr>Outline for today continued </vt:lpstr>
      <vt:lpstr>Use of Language </vt:lpstr>
      <vt:lpstr>National Diabetes Service Scheme -NDSS</vt:lpstr>
      <vt:lpstr>Subsidized Products through NDSS</vt:lpstr>
      <vt:lpstr>Statistical Snapshot Registration-Australia </vt:lpstr>
      <vt:lpstr>Statistical Snapshot T1DM in Victoria</vt:lpstr>
      <vt:lpstr>What is Type 1 Diabetes Mellitus</vt:lpstr>
      <vt:lpstr>Pathophysiology Type 1 Diabetes </vt:lpstr>
      <vt:lpstr>Current Research of</vt:lpstr>
      <vt:lpstr>PowerPoint Presentation</vt:lpstr>
      <vt:lpstr>Diagnostic Criteria</vt:lpstr>
      <vt:lpstr>What’s New In Trials</vt:lpstr>
      <vt:lpstr>Explaining T1DM Video</vt:lpstr>
      <vt:lpstr>Common Signs &amp; Symptoms</vt:lpstr>
      <vt:lpstr>Management of Diabetes</vt:lpstr>
      <vt:lpstr>ISPAD 2018 Clinical Guidelines for Education</vt:lpstr>
      <vt:lpstr>ISPAD 2018 Clinical Guidelines for Education</vt:lpstr>
      <vt:lpstr>Education Guidelines Continued…….</vt:lpstr>
      <vt:lpstr>Application of Education</vt:lpstr>
      <vt:lpstr>Aged Based Care </vt:lpstr>
      <vt:lpstr>Key Information for Discharge  </vt:lpstr>
      <vt:lpstr>References </vt:lpstr>
      <vt:lpstr>QUESTIONS ?</vt:lpstr>
      <vt:lpstr>PowerPoint Presentation</vt:lpstr>
      <vt:lpstr>Blood Glucose Management &amp; Targets</vt:lpstr>
      <vt:lpstr>Glycaemic Control</vt:lpstr>
      <vt:lpstr>Blood Glucose Monitoring </vt:lpstr>
      <vt:lpstr>FSBG Lancet Device and NEO Meter </vt:lpstr>
      <vt:lpstr>Blood Glucose Monitoring </vt:lpstr>
      <vt:lpstr>Timing of self-monitoring Blood Glucose </vt:lpstr>
      <vt:lpstr>Timing of self-monitoring Blood Glucose </vt:lpstr>
      <vt:lpstr>Record Book Keeping</vt:lpstr>
      <vt:lpstr>Blood Glucose Targets across the Day </vt:lpstr>
      <vt:lpstr>References </vt:lpstr>
      <vt:lpstr>QUESTIONS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 Diabetes Education Day </dc:title>
  <dc:creator>Dan McIntyre</dc:creator>
  <cp:lastModifiedBy>Dan McIntyre</cp:lastModifiedBy>
  <cp:revision>93</cp:revision>
  <dcterms:created xsi:type="dcterms:W3CDTF">2019-03-22T02:46:15Z</dcterms:created>
  <dcterms:modified xsi:type="dcterms:W3CDTF">2019-03-22T05:53:07Z</dcterms:modified>
</cp:coreProperties>
</file>