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1" r:id="rId4"/>
    <p:sldId id="258" r:id="rId5"/>
    <p:sldId id="260" r:id="rId6"/>
    <p:sldId id="267" r:id="rId7"/>
    <p:sldId id="263" r:id="rId8"/>
    <p:sldId id="262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CF5CD-57C1-418B-AD70-D6CBC4466095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B603F-B046-4B88-9FA6-EA1F5B7E1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3986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768BB9-3FD7-49F6-B889-B986C8C7D458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7" y="4343400"/>
            <a:ext cx="6264275" cy="4405314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111859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10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11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2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3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149225"/>
            <a:ext cx="2562225" cy="1922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88640" y="2188667"/>
            <a:ext cx="6442230" cy="6487961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DC6ED-22AC-439F-A78B-B1060FE8EDCB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6653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5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6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7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8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3600" y="17463"/>
            <a:ext cx="2019300" cy="1514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028" y="1517027"/>
            <a:ext cx="6732120" cy="732334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964491"/>
            <a:ext cx="2971800" cy="177925"/>
          </a:xfrm>
        </p:spPr>
        <p:txBody>
          <a:bodyPr/>
          <a:lstStyle/>
          <a:p>
            <a:r>
              <a:rPr lang="en-AU" dirty="0" smtClean="0">
                <a:solidFill>
                  <a:prstClr val="black"/>
                </a:solidFill>
              </a:rPr>
              <a:t>)</a:t>
            </a:r>
            <a:fld id="{953DC6ED-22AC-439F-A78B-B1060FE8EDCB}" type="slidenum">
              <a:rPr lang="en-AU" smtClean="0">
                <a:solidFill>
                  <a:prstClr val="black"/>
                </a:solidFill>
              </a:rPr>
              <a:pPr/>
              <a:t>9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661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301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444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376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37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192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564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00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897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239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096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3A39-6E07-4A09-BD34-FAFF25AA8BC4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12940-9A22-42B3-ABAC-5ACD113F4F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051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73850"/>
            <a:ext cx="914876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9513" y="5126038"/>
            <a:ext cx="1614487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-10664" y="2564904"/>
            <a:ext cx="9144000" cy="3158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35" tIns="40068" rIns="80135" bIns="40068">
            <a:spAutoFit/>
          </a:bodyPr>
          <a:lstStyle/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600" dirty="0" smtClean="0"/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3600" b="1" dirty="0" smtClean="0">
                <a:solidFill>
                  <a:srgbClr val="002060"/>
                </a:solidFill>
              </a:rPr>
              <a:t>Hammersmith Infant Neurological Examination</a:t>
            </a:r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3600" b="1" dirty="0" smtClean="0">
                <a:solidFill>
                  <a:srgbClr val="002060"/>
                </a:solidFill>
              </a:rPr>
              <a:t>HINE</a:t>
            </a:r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600" dirty="0" smtClean="0">
              <a:solidFill>
                <a:srgbClr val="003A73"/>
              </a:solidFill>
            </a:endParaRPr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600" dirty="0">
              <a:solidFill>
                <a:srgbClr val="003A73"/>
              </a:solidFill>
            </a:endParaRPr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600" dirty="0">
                <a:solidFill>
                  <a:srgbClr val="003A73"/>
                </a:solidFill>
              </a:rPr>
              <a:t>Teresa </a:t>
            </a:r>
            <a:r>
              <a:rPr lang="en-AU" sz="1600" dirty="0" smtClean="0">
                <a:solidFill>
                  <a:srgbClr val="003A73"/>
                </a:solidFill>
              </a:rPr>
              <a:t>Williams</a:t>
            </a:r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600" dirty="0" smtClean="0">
                <a:solidFill>
                  <a:srgbClr val="003A73"/>
                </a:solidFill>
              </a:rPr>
              <a:t>Liz Charles</a:t>
            </a:r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600" dirty="0">
                <a:solidFill>
                  <a:srgbClr val="003A73"/>
                </a:solidFill>
              </a:rPr>
              <a:t> N</a:t>
            </a:r>
            <a:r>
              <a:rPr lang="en-AU" sz="1600" dirty="0" smtClean="0">
                <a:solidFill>
                  <a:srgbClr val="003A73"/>
                </a:solidFill>
              </a:rPr>
              <a:t>icki </a:t>
            </a:r>
            <a:r>
              <a:rPr lang="en-AU" sz="1600" dirty="0">
                <a:solidFill>
                  <a:srgbClr val="003A73"/>
                </a:solidFill>
              </a:rPr>
              <a:t>M</a:t>
            </a:r>
            <a:r>
              <a:rPr lang="en-AU" sz="1600" dirty="0" smtClean="0">
                <a:solidFill>
                  <a:srgbClr val="003A73"/>
                </a:solidFill>
              </a:rPr>
              <a:t>annes</a:t>
            </a:r>
            <a:endParaRPr lang="en-AU" sz="1600" dirty="0">
              <a:solidFill>
                <a:srgbClr val="003A73"/>
              </a:solidFill>
            </a:endParaRPr>
          </a:p>
          <a:p>
            <a:pPr algn="ctr" defTabSz="8016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600" dirty="0" smtClean="0">
                <a:solidFill>
                  <a:srgbClr val="003A73"/>
                </a:solidFill>
              </a:rPr>
              <a:t>Paediatric Physiotherapists</a:t>
            </a:r>
            <a:endParaRPr lang="en-AU" sz="1600" dirty="0">
              <a:solidFill>
                <a:srgbClr val="003A73"/>
              </a:solidFill>
            </a:endParaRPr>
          </a:p>
          <a:p>
            <a:pPr defTabSz="80168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3A73"/>
              </a:solidFill>
            </a:endParaRPr>
          </a:p>
        </p:txBody>
      </p:sp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116632"/>
            <a:ext cx="2182813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61336" y="116632"/>
            <a:ext cx="2181225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116632"/>
            <a:ext cx="2182812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16632"/>
            <a:ext cx="2182813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D77D5-2B79-47D8-BFFB-7480376E27FC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15/11/2018</a:t>
            </a:r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40168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82353" y="620688"/>
            <a:ext cx="3740564" cy="639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lnSpc>
                <a:spcPts val="3682"/>
              </a:lnSpc>
              <a:spcBef>
                <a:spcPct val="50000"/>
              </a:spcBef>
            </a:pPr>
            <a:r>
              <a:rPr lang="en-AU" altLang="en-US" sz="6000" b="1" dirty="0" smtClean="0">
                <a:solidFill>
                  <a:srgbClr val="003A73"/>
                </a:solidFill>
                <a:latin typeface="+mj-lt"/>
              </a:rPr>
              <a:t>HINE</a:t>
            </a:r>
            <a:endParaRPr lang="en-AU" altLang="en-US" sz="60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2353" y="1328703"/>
            <a:ext cx="8343662" cy="5567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defTabSz="862013" fontAlgn="auto">
              <a:lnSpc>
                <a:spcPct val="20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For Discussion:</a:t>
            </a:r>
          </a:p>
          <a:p>
            <a:pPr marL="358775" lvl="3" indent="-358775" defTabSz="862013" fontAlgn="auto">
              <a:lnSpc>
                <a:spcPct val="15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How can we implement it at BHS /Ballarat?</a:t>
            </a:r>
          </a:p>
          <a:p>
            <a:pPr marL="358775" lvl="3" indent="-358775" defTabSz="862013">
              <a:lnSpc>
                <a:spcPct val="150000"/>
              </a:lnSpc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/>
              <a:t>Combination of testing: </a:t>
            </a:r>
            <a:r>
              <a:rPr lang="en-US" sz="2400" b="1" dirty="0"/>
              <a:t>Motor, Imaging, History</a:t>
            </a:r>
          </a:p>
          <a:p>
            <a:pPr marL="457200" lvl="3" indent="-457200" defTabSz="862013" fontAlgn="auto">
              <a:lnSpc>
                <a:spcPct val="15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000" b="1" dirty="0" smtClean="0">
                <a:latin typeface="+mj-lt"/>
              </a:rPr>
              <a:t>High risk infants (&lt;29/40, ELBW)</a:t>
            </a:r>
          </a:p>
          <a:p>
            <a:pPr marL="457200" lvl="3" indent="-457200" defTabSz="862013" fontAlgn="auto">
              <a:lnSpc>
                <a:spcPct val="15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000" b="1" dirty="0" smtClean="0">
                <a:latin typeface="+mj-lt"/>
              </a:rPr>
              <a:t>&lt;5/12 GMs +MRI</a:t>
            </a:r>
          </a:p>
          <a:p>
            <a:pPr marL="457200" lvl="3" indent="-457200" defTabSz="862013" fontAlgn="auto">
              <a:lnSpc>
                <a:spcPct val="15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000" b="1" dirty="0" smtClean="0">
                <a:latin typeface="+mj-lt"/>
              </a:rPr>
              <a:t>&gt;5/12 HINE + MRI</a:t>
            </a:r>
          </a:p>
          <a:p>
            <a:pPr marL="457200" lvl="3" indent="-457200" defTabSz="862013" fontAlgn="auto">
              <a:lnSpc>
                <a:spcPct val="15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000" b="1" dirty="0" smtClean="0">
                <a:latin typeface="+mj-lt"/>
              </a:rPr>
              <a:t>Not sitting at 9/12</a:t>
            </a:r>
          </a:p>
          <a:p>
            <a:pPr marL="457200" lvl="3" indent="-457200" defTabSz="862013" fontAlgn="auto">
              <a:lnSpc>
                <a:spcPct val="15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000" b="1" dirty="0" smtClean="0">
                <a:latin typeface="+mj-lt"/>
              </a:rPr>
              <a:t>Won’t weight bear on LLs at 9/12</a:t>
            </a:r>
          </a:p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000" b="1" dirty="0">
              <a:latin typeface="+mj-lt"/>
            </a:endParaRPr>
          </a:p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0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16305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82228" y="673605"/>
            <a:ext cx="8784976" cy="131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lnSpc>
                <a:spcPts val="3682"/>
              </a:lnSpc>
              <a:spcBef>
                <a:spcPct val="50000"/>
              </a:spcBef>
            </a:pPr>
            <a:r>
              <a:rPr lang="en-AU" altLang="en-US" sz="4400" b="1" dirty="0" smtClean="0">
                <a:solidFill>
                  <a:srgbClr val="003A73"/>
                </a:solidFill>
                <a:latin typeface="+mj-lt"/>
              </a:rPr>
              <a:t>HINE </a:t>
            </a:r>
          </a:p>
          <a:p>
            <a:pPr>
              <a:lnSpc>
                <a:spcPts val="3682"/>
              </a:lnSpc>
              <a:spcBef>
                <a:spcPct val="50000"/>
              </a:spcBef>
            </a:pPr>
            <a:r>
              <a:rPr lang="en-AU" sz="3600" b="1" dirty="0" smtClean="0">
                <a:solidFill>
                  <a:srgbClr val="003A73"/>
                </a:solidFill>
                <a:latin typeface="+mj-lt"/>
              </a:rPr>
              <a:t>Delivering </a:t>
            </a:r>
            <a:r>
              <a:rPr lang="en-AU" sz="3600" b="1" dirty="0">
                <a:solidFill>
                  <a:srgbClr val="003A73"/>
                </a:solidFill>
                <a:latin typeface="+mj-lt"/>
              </a:rPr>
              <a:t>the diagnosis/prognosis</a:t>
            </a:r>
            <a:endParaRPr lang="en-AU" altLang="en-US" sz="36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983801"/>
            <a:ext cx="8572711" cy="5104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Who should deliver the bad news to parents???</a:t>
            </a:r>
          </a:p>
          <a:p>
            <a:pPr lvl="1"/>
            <a:r>
              <a:rPr lang="en-AU" dirty="0" smtClean="0"/>
              <a:t>Physiotherapist  Allied Health Clinician</a:t>
            </a:r>
          </a:p>
          <a:p>
            <a:pPr lvl="1"/>
            <a:r>
              <a:rPr lang="en-AU" dirty="0" smtClean="0"/>
              <a:t>Paediatrician / Neurologist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SPIKES</a:t>
            </a:r>
          </a:p>
          <a:p>
            <a:pPr lvl="1"/>
            <a:r>
              <a:rPr lang="en-AU" b="1" dirty="0" smtClean="0"/>
              <a:t>Set up </a:t>
            </a:r>
            <a:r>
              <a:rPr lang="en-AU" dirty="0" smtClean="0"/>
              <a:t>the interview – parents prefer to be sitting down, quite space, not rushed, allow at least 2 appointments</a:t>
            </a:r>
          </a:p>
          <a:p>
            <a:pPr lvl="1"/>
            <a:r>
              <a:rPr lang="en-AU" dirty="0" smtClean="0"/>
              <a:t>Assess family </a:t>
            </a:r>
            <a:r>
              <a:rPr lang="en-AU" b="1" dirty="0" smtClean="0"/>
              <a:t>perception</a:t>
            </a:r>
            <a:r>
              <a:rPr lang="en-AU" dirty="0" smtClean="0"/>
              <a:t> – ask don’t tell, what have they been told?, what is current understanding?</a:t>
            </a:r>
          </a:p>
          <a:p>
            <a:pPr lvl="1"/>
            <a:r>
              <a:rPr lang="en-AU" dirty="0" smtClean="0"/>
              <a:t>Obtain family’s </a:t>
            </a:r>
            <a:r>
              <a:rPr lang="en-AU" b="1" dirty="0" smtClean="0"/>
              <a:t>invitation</a:t>
            </a:r>
            <a:r>
              <a:rPr lang="en-AU" dirty="0" smtClean="0"/>
              <a:t> – your willingness to listen, what are your questions?</a:t>
            </a:r>
          </a:p>
          <a:p>
            <a:pPr lvl="1"/>
            <a:r>
              <a:rPr lang="en-AU" dirty="0" smtClean="0"/>
              <a:t>Give </a:t>
            </a:r>
            <a:r>
              <a:rPr lang="en-AU" b="1" dirty="0" smtClean="0"/>
              <a:t>knowledge</a:t>
            </a:r>
            <a:r>
              <a:rPr lang="en-AU" dirty="0" smtClean="0"/>
              <a:t> and information – clear, jargon free, hopeful, supportive, written info = later absorption</a:t>
            </a:r>
          </a:p>
          <a:p>
            <a:pPr lvl="1"/>
            <a:r>
              <a:rPr lang="en-AU" dirty="0" smtClean="0"/>
              <a:t>Address </a:t>
            </a:r>
            <a:r>
              <a:rPr lang="en-AU" b="1" dirty="0" smtClean="0"/>
              <a:t>emotions</a:t>
            </a:r>
            <a:r>
              <a:rPr lang="en-AU" dirty="0" smtClean="0"/>
              <a:t> and </a:t>
            </a:r>
            <a:r>
              <a:rPr lang="en-AU" b="1" dirty="0" smtClean="0"/>
              <a:t>empathy</a:t>
            </a:r>
            <a:r>
              <a:rPr lang="en-AU" dirty="0" smtClean="0"/>
              <a:t> – name and validate emotions</a:t>
            </a:r>
          </a:p>
          <a:p>
            <a:pPr lvl="1"/>
            <a:r>
              <a:rPr lang="en-AU" b="1" dirty="0" smtClean="0"/>
              <a:t>Strategy</a:t>
            </a:r>
            <a:r>
              <a:rPr lang="en-AU" dirty="0" smtClean="0"/>
              <a:t> and </a:t>
            </a:r>
            <a:r>
              <a:rPr lang="en-AU" b="1" dirty="0" smtClean="0"/>
              <a:t>summary</a:t>
            </a:r>
            <a:r>
              <a:rPr lang="en-AU" dirty="0" smtClean="0"/>
              <a:t> – end with a plan, book r/v appointment, arrange early intervention, offer peer support</a:t>
            </a:r>
          </a:p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8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06558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51520" y="837097"/>
            <a:ext cx="3740564" cy="639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lnSpc>
                <a:spcPts val="3682"/>
              </a:lnSpc>
              <a:spcBef>
                <a:spcPct val="50000"/>
              </a:spcBef>
            </a:pPr>
            <a:r>
              <a:rPr lang="en-AU" altLang="en-US" sz="6000" b="1" dirty="0" smtClean="0">
                <a:solidFill>
                  <a:srgbClr val="003A73"/>
                </a:solidFill>
                <a:latin typeface="+mj-lt"/>
              </a:rPr>
              <a:t>HINE</a:t>
            </a:r>
            <a:endParaRPr lang="en-AU" altLang="en-US" sz="60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2885" y="1556792"/>
            <a:ext cx="8343662" cy="5646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lvl="3" indent="-358775" defTabSz="862013" fontAlgn="auto">
              <a:lnSpc>
                <a:spcPct val="20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Why is it important?</a:t>
            </a:r>
          </a:p>
          <a:p>
            <a:pPr marL="358775" lvl="3" indent="-358775" defTabSz="862013" fontAlgn="auto">
              <a:lnSpc>
                <a:spcPct val="20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What is it?</a:t>
            </a:r>
          </a:p>
          <a:p>
            <a:pPr marL="358775" lvl="3" indent="-358775" defTabSz="862013" fontAlgn="auto">
              <a:lnSpc>
                <a:spcPct val="20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>
                <a:latin typeface="+mj-lt"/>
              </a:rPr>
              <a:t>H</a:t>
            </a:r>
            <a:r>
              <a:rPr lang="en-US" sz="2800" b="1" dirty="0" smtClean="0">
                <a:latin typeface="+mj-lt"/>
              </a:rPr>
              <a:t>ow do you use it? Case study video</a:t>
            </a:r>
          </a:p>
          <a:p>
            <a:pPr marL="358775" lvl="3" indent="-358775" defTabSz="862013" fontAlgn="auto">
              <a:lnSpc>
                <a:spcPct val="20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What do results mean?</a:t>
            </a:r>
          </a:p>
          <a:p>
            <a:pPr marL="358775" lvl="3" indent="-358775" defTabSz="862013" fontAlgn="auto">
              <a:lnSpc>
                <a:spcPct val="20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Discussion: How can we implement it at BHS</a:t>
            </a:r>
          </a:p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>
              <a:latin typeface="+mj-lt"/>
            </a:endParaRPr>
          </a:p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8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36364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74189" y="353647"/>
            <a:ext cx="3740564" cy="1046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lnSpc>
                <a:spcPts val="3682"/>
              </a:lnSpc>
              <a:spcBef>
                <a:spcPct val="50000"/>
              </a:spcBef>
            </a:pPr>
            <a:r>
              <a:rPr lang="en-AU" altLang="en-US" sz="4000" b="1" dirty="0" smtClean="0">
                <a:solidFill>
                  <a:srgbClr val="003A73"/>
                </a:solidFill>
                <a:latin typeface="+mj-lt"/>
              </a:rPr>
              <a:t>HINE - why is it important?</a:t>
            </a:r>
            <a:endParaRPr lang="en-AU" altLang="en-US" sz="40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2885" y="1556792"/>
            <a:ext cx="8343662" cy="596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C</a:t>
            </a:r>
            <a:r>
              <a:rPr lang="en-AU" sz="2400" dirty="0" smtClean="0"/>
              <a:t>erebral </a:t>
            </a:r>
            <a:r>
              <a:rPr lang="en-AU" sz="2400" dirty="0"/>
              <a:t>P</a:t>
            </a:r>
            <a:r>
              <a:rPr lang="en-AU" sz="2400" dirty="0" smtClean="0"/>
              <a:t>alsy is the most common physical disability in childhood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Every </a:t>
            </a:r>
            <a:r>
              <a:rPr lang="en-AU" sz="2400" dirty="0"/>
              <a:t>15 hours, an Australian child is born with </a:t>
            </a:r>
            <a:r>
              <a:rPr lang="en-AU" sz="2400" dirty="0" smtClean="0"/>
              <a:t>CP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1 </a:t>
            </a:r>
            <a:r>
              <a:rPr lang="en-AU" sz="2400" dirty="0"/>
              <a:t>in 500 Australian babies is diagnosed </a:t>
            </a:r>
            <a:r>
              <a:rPr lang="en-AU" sz="2400" dirty="0" smtClean="0"/>
              <a:t>with CP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Approx. 600 babies are diagnosed with CP/</a:t>
            </a:r>
            <a:r>
              <a:rPr lang="en-AU" sz="2400" dirty="0" err="1" smtClean="0"/>
              <a:t>yr</a:t>
            </a:r>
            <a:r>
              <a:rPr lang="en-AU" sz="2400" dirty="0" smtClean="0"/>
              <a:t> in Australia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Sometimes Diagnosis is done well but many times it could be </a:t>
            </a:r>
            <a:r>
              <a:rPr lang="en-AU" sz="2400" b="1" dirty="0" smtClean="0"/>
              <a:t>done better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smtClean="0"/>
              <a:t>Average age of Diagnosis is 12-24/12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r>
              <a:rPr lang="en-AU" sz="3600" b="1" dirty="0" smtClean="0">
                <a:solidFill>
                  <a:srgbClr val="002060"/>
                </a:solidFill>
              </a:rPr>
              <a:t>Goal = ↓age of Diagnosis for CP</a:t>
            </a:r>
          </a:p>
          <a:p>
            <a:r>
              <a:rPr lang="en-AU" sz="2800" dirty="0" smtClean="0">
                <a:solidFill>
                  <a:srgbClr val="002060"/>
                </a:solidFill>
              </a:rPr>
              <a:t>Earlier diagnosis = </a:t>
            </a:r>
            <a:r>
              <a:rPr lang="en-AU" sz="2800" dirty="0">
                <a:solidFill>
                  <a:srgbClr val="002060"/>
                </a:solidFill>
              </a:rPr>
              <a:t>E</a:t>
            </a:r>
            <a:r>
              <a:rPr lang="en-AU" sz="2800" dirty="0" smtClean="0">
                <a:solidFill>
                  <a:srgbClr val="002060"/>
                </a:solidFill>
              </a:rPr>
              <a:t>arlier intervention</a:t>
            </a:r>
          </a:p>
          <a:p>
            <a:r>
              <a:rPr lang="en-AU" sz="2800" dirty="0" smtClean="0">
                <a:solidFill>
                  <a:srgbClr val="002060"/>
                </a:solidFill>
              </a:rPr>
              <a:t>&amp; parent/carer support</a:t>
            </a:r>
            <a:endParaRPr lang="en-AU" sz="2800" dirty="0">
              <a:solidFill>
                <a:srgbClr val="002060"/>
              </a:solidFill>
            </a:endParaRPr>
          </a:p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8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10876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360545"/>
            <a:ext cx="3456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4000" b="1" dirty="0" smtClean="0">
                <a:solidFill>
                  <a:srgbClr val="002060"/>
                </a:solidFill>
              </a:rPr>
              <a:t>HINE</a:t>
            </a:r>
          </a:p>
          <a:p>
            <a:pPr>
              <a:buNone/>
            </a:pPr>
            <a:r>
              <a:rPr lang="en-AU" sz="4000" b="1" dirty="0" smtClean="0">
                <a:solidFill>
                  <a:srgbClr val="002060"/>
                </a:solidFill>
              </a:rPr>
              <a:t>What is 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4811" y="1683984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The HINE is a </a:t>
            </a:r>
            <a:r>
              <a:rPr lang="en-AU" sz="2800" b="1" dirty="0" smtClean="0"/>
              <a:t>neurological examination</a:t>
            </a:r>
            <a:r>
              <a:rPr lang="en-AU" sz="2800" dirty="0" smtClean="0"/>
              <a:t> that can assist in the </a:t>
            </a:r>
            <a:r>
              <a:rPr lang="en-AU" sz="2800" b="1" dirty="0" smtClean="0"/>
              <a:t>early detection</a:t>
            </a:r>
            <a:endParaRPr lang="en-AU" sz="2800" dirty="0" smtClean="0"/>
          </a:p>
          <a:p>
            <a:r>
              <a:rPr lang="en-AU" sz="2800" b="1" dirty="0" smtClean="0"/>
              <a:t>diagnosis </a:t>
            </a:r>
            <a:r>
              <a:rPr lang="en-AU" sz="2800" dirty="0" smtClean="0"/>
              <a:t>and </a:t>
            </a:r>
            <a:r>
              <a:rPr lang="en-AU" sz="2800" b="1" dirty="0" smtClean="0"/>
              <a:t>prognosis</a:t>
            </a:r>
            <a:r>
              <a:rPr lang="en-AU" sz="2800" dirty="0" smtClean="0"/>
              <a:t> </a:t>
            </a:r>
          </a:p>
          <a:p>
            <a:r>
              <a:rPr lang="en-AU" sz="2800" dirty="0" smtClean="0"/>
              <a:t>of </a:t>
            </a:r>
            <a:r>
              <a:rPr lang="en-AU" sz="2800" b="1" dirty="0" smtClean="0"/>
              <a:t>infants at risk of developing cerebral palsy</a:t>
            </a:r>
          </a:p>
          <a:p>
            <a:endParaRPr lang="en-AU" sz="2800" dirty="0" smtClean="0"/>
          </a:p>
          <a:p>
            <a:r>
              <a:rPr lang="en-AU" sz="2800" dirty="0" smtClean="0"/>
              <a:t>Simple (quick &amp; easy)</a:t>
            </a:r>
          </a:p>
          <a:p>
            <a:r>
              <a:rPr lang="en-AU" sz="2800" dirty="0" err="1" smtClean="0"/>
              <a:t>Scoreable</a:t>
            </a:r>
            <a:endParaRPr lang="en-AU" sz="2800" dirty="0" smtClean="0"/>
          </a:p>
          <a:p>
            <a:r>
              <a:rPr lang="en-AU" sz="2800" dirty="0"/>
              <a:t>S</a:t>
            </a:r>
            <a:r>
              <a:rPr lang="en-AU" sz="2800" dirty="0" smtClean="0"/>
              <a:t>tandardised </a:t>
            </a:r>
          </a:p>
          <a:p>
            <a:r>
              <a:rPr lang="en-AU" sz="2800" dirty="0" smtClean="0"/>
              <a:t>clinical neurological examination </a:t>
            </a:r>
          </a:p>
          <a:p>
            <a:r>
              <a:rPr lang="en-AU" sz="2800" dirty="0" smtClean="0"/>
              <a:t>for infants between 2 and 24 months of age</a:t>
            </a:r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06547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-61683" y="537449"/>
            <a:ext cx="4608512" cy="599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lnSpc>
                <a:spcPts val="3682"/>
              </a:lnSpc>
              <a:spcBef>
                <a:spcPct val="50000"/>
              </a:spcBef>
            </a:pPr>
            <a:r>
              <a:rPr lang="en-AU" altLang="en-US" sz="4800" b="1" dirty="0" smtClean="0">
                <a:solidFill>
                  <a:srgbClr val="003A73"/>
                </a:solidFill>
                <a:latin typeface="+mj-lt"/>
              </a:rPr>
              <a:t>HINE</a:t>
            </a:r>
            <a:endParaRPr lang="en-AU" altLang="en-US" sz="48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484784"/>
            <a:ext cx="8343662" cy="4789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b="1" dirty="0">
                <a:solidFill>
                  <a:srgbClr val="002060"/>
                </a:solidFill>
              </a:rPr>
              <a:t>5</a:t>
            </a:r>
            <a:r>
              <a:rPr lang="en-AU" sz="2800" b="1" dirty="0" smtClean="0">
                <a:solidFill>
                  <a:srgbClr val="002060"/>
                </a:solidFill>
              </a:rPr>
              <a:t> </a:t>
            </a:r>
            <a:r>
              <a:rPr lang="en-AU" sz="2800" b="1" dirty="0" err="1" smtClean="0">
                <a:solidFill>
                  <a:srgbClr val="002060"/>
                </a:solidFill>
              </a:rPr>
              <a:t>scorable</a:t>
            </a:r>
            <a:r>
              <a:rPr lang="en-AU" sz="2800" b="1" dirty="0" smtClean="0">
                <a:solidFill>
                  <a:srgbClr val="002060"/>
                </a:solidFill>
              </a:rPr>
              <a:t> sections </a:t>
            </a:r>
            <a:r>
              <a:rPr lang="en-AU" sz="2800" dirty="0" smtClean="0">
                <a:solidFill>
                  <a:srgbClr val="002060"/>
                </a:solidFill>
              </a:rPr>
              <a:t>- 26 items (scored 0-3)  max =78: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dirty="0" smtClean="0"/>
              <a:t>Cranial nerves (5)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dirty="0" smtClean="0"/>
              <a:t>Posture (6)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dirty="0" smtClean="0"/>
              <a:t>Movements (2)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dirty="0" smtClean="0"/>
              <a:t>Tone (8)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dirty="0" smtClean="0"/>
              <a:t>Reflexes (5)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800" dirty="0" smtClean="0"/>
          </a:p>
          <a:p>
            <a:pPr marL="0" lvl="3" defTabSz="862013">
              <a:lnSpc>
                <a:spcPct val="99000"/>
              </a:lnSpc>
              <a:spcBef>
                <a:spcPct val="0"/>
              </a:spcBef>
              <a:buSzPct val="56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b="1" dirty="0">
                <a:solidFill>
                  <a:srgbClr val="002060"/>
                </a:solidFill>
              </a:rPr>
              <a:t>2 non scored sections: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dirty="0" smtClean="0"/>
              <a:t>Motor development and age achieved</a:t>
            </a:r>
          </a:p>
          <a:p>
            <a:pPr marL="457200" lvl="3" indent="-457200" defTabSz="862013">
              <a:lnSpc>
                <a:spcPct val="99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dirty="0" smtClean="0"/>
              <a:t>Responsiveness and interaction</a:t>
            </a:r>
            <a:endParaRPr lang="en-AU" sz="2800" dirty="0"/>
          </a:p>
          <a:p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15326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07504" y="837097"/>
            <a:ext cx="4248472" cy="58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lnSpc>
                <a:spcPts val="3682"/>
              </a:lnSpc>
              <a:spcBef>
                <a:spcPct val="50000"/>
              </a:spcBef>
            </a:pPr>
            <a:r>
              <a:rPr lang="en-AU" altLang="en-US" sz="4400" b="1" dirty="0" smtClean="0">
                <a:solidFill>
                  <a:srgbClr val="003A73"/>
                </a:solidFill>
                <a:latin typeface="+mj-lt"/>
              </a:rPr>
              <a:t>HINE</a:t>
            </a:r>
            <a:endParaRPr lang="en-AU" altLang="en-US" sz="40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794" y="1844824"/>
            <a:ext cx="83436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defTabSz="862013">
              <a:lnSpc>
                <a:spcPct val="200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b="1" dirty="0" smtClean="0"/>
              <a:t>HINE </a:t>
            </a:r>
            <a:r>
              <a:rPr lang="en-AU" sz="2800" b="1" dirty="0"/>
              <a:t>Assessment sheets </a:t>
            </a:r>
            <a:endParaRPr lang="en-AU" sz="2800" b="1" dirty="0" smtClean="0"/>
          </a:p>
          <a:p>
            <a:pPr marL="457200" lvl="3" indent="-457200" defTabSz="862013">
              <a:lnSpc>
                <a:spcPct val="200000"/>
              </a:lnSpc>
              <a:spcBef>
                <a:spcPct val="0"/>
              </a:spcBef>
              <a:buSzPct val="56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AU" sz="2800" b="1" dirty="0" smtClean="0"/>
              <a:t>Case Study and Videos</a:t>
            </a:r>
            <a:endParaRPr lang="en-AU" sz="2800" b="1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9389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86433" y="692696"/>
            <a:ext cx="3740564" cy="58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lnSpc>
                <a:spcPts val="3682"/>
              </a:lnSpc>
              <a:spcBef>
                <a:spcPct val="50000"/>
              </a:spcBef>
            </a:pPr>
            <a:r>
              <a:rPr lang="en-AU" altLang="en-US" sz="4400" b="1" dirty="0" smtClean="0">
                <a:solidFill>
                  <a:srgbClr val="003A73"/>
                </a:solidFill>
                <a:latin typeface="+mj-lt"/>
              </a:rPr>
              <a:t>HINE-scoring</a:t>
            </a:r>
            <a:endParaRPr lang="en-AU" altLang="en-US" sz="44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3936" y="1628800"/>
            <a:ext cx="8343662" cy="552151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0" lvl="3" defTabSz="862013" fontAlgn="auto">
              <a:lnSpc>
                <a:spcPct val="9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78 =maximum	</a:t>
            </a:r>
          </a:p>
          <a:p>
            <a:pPr marL="0" lvl="3" defTabSz="862013" fontAlgn="auto">
              <a:lnSpc>
                <a:spcPct val="9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0" lvl="3" defTabSz="862013" fontAlgn="auto">
              <a:lnSpc>
                <a:spcPct val="9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+mj-lt"/>
              </a:rPr>
              <a:t>Optimal scores: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+mj-lt"/>
              </a:rPr>
              <a:t>3/12</a:t>
            </a:r>
            <a:r>
              <a:rPr lang="en-US" sz="2800" b="1" dirty="0" smtClean="0">
                <a:latin typeface="+mj-lt"/>
              </a:rPr>
              <a:t> age </a:t>
            </a:r>
            <a:r>
              <a:rPr lang="en-US" sz="2800" b="1" dirty="0" smtClean="0"/>
              <a:t>≥  67	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+mj-lt"/>
              </a:rPr>
              <a:t>6/12</a:t>
            </a:r>
            <a:r>
              <a:rPr lang="en-US" sz="2800" b="1" dirty="0" smtClean="0">
                <a:latin typeface="+mj-lt"/>
              </a:rPr>
              <a:t> age </a:t>
            </a:r>
            <a:r>
              <a:rPr lang="en-US" sz="2800" b="1" dirty="0" smtClean="0"/>
              <a:t>≥ 70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457200" lvl="3" indent="-457200" defTabSz="862013">
              <a:lnSpc>
                <a:spcPct val="90000"/>
              </a:lnSpc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>
                <a:solidFill>
                  <a:srgbClr val="002060"/>
                </a:solidFill>
                <a:latin typeface="+mj-lt"/>
              </a:rPr>
              <a:t>9-12/12 age </a:t>
            </a:r>
            <a:r>
              <a:rPr lang="en-US" sz="2800" b="1" dirty="0">
                <a:latin typeface="+mj-lt"/>
              </a:rPr>
              <a:t>≥ 73</a:t>
            </a:r>
            <a:r>
              <a:rPr lang="en-US" sz="2800" b="1" dirty="0">
                <a:solidFill>
                  <a:srgbClr val="002060"/>
                </a:solidFill>
                <a:latin typeface="+mj-lt"/>
              </a:rPr>
              <a:t>	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+mj-lt"/>
              </a:rPr>
              <a:t>18/12</a:t>
            </a:r>
            <a:r>
              <a:rPr lang="en-US" sz="2800" b="1" dirty="0" smtClean="0">
                <a:latin typeface="+mj-lt"/>
              </a:rPr>
              <a:t> &gt;73	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Tx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/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/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Suboptimal:</a:t>
            </a:r>
          </a:p>
          <a:p>
            <a:pPr marL="457200" lvl="3" indent="-457200" defTabSz="862013">
              <a:lnSpc>
                <a:spcPct val="90000"/>
              </a:lnSpc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/>
              <a:t>&lt; 57 </a:t>
            </a:r>
            <a:r>
              <a:rPr lang="en-US" b="1" dirty="0" smtClean="0"/>
              <a:t>(96% predictive of CP Sensitivity 96% specificity 87%)</a:t>
            </a:r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b="1" dirty="0" smtClean="0"/>
          </a:p>
          <a:p>
            <a:pPr marL="457200" lvl="3" indent="-457200" defTabSz="862013">
              <a:lnSpc>
                <a:spcPct val="90000"/>
              </a:lnSpc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/>
              <a:t>&lt;60</a:t>
            </a:r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b="1" dirty="0" smtClean="0"/>
          </a:p>
          <a:p>
            <a:pPr marL="457200" lvl="3" indent="-457200" defTabSz="862013">
              <a:lnSpc>
                <a:spcPct val="90000"/>
              </a:lnSpc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/>
              <a:t>≤65</a:t>
            </a:r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000" b="1" smtClean="0">
              <a:latin typeface="+mj-lt"/>
            </a:endParaRPr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000" b="1" smtClean="0">
                <a:latin typeface="+mj-lt"/>
              </a:rPr>
              <a:t>&lt; </a:t>
            </a:r>
            <a:r>
              <a:rPr lang="en-US" sz="2000" b="1" dirty="0" smtClean="0">
                <a:latin typeface="+mj-lt"/>
              </a:rPr>
              <a:t>40 associated with severe CP</a:t>
            </a:r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000" b="1" dirty="0" smtClean="0">
                <a:latin typeface="+mj-lt"/>
              </a:rPr>
              <a:t>*non ambulant</a:t>
            </a:r>
          </a:p>
          <a:p>
            <a:pPr marL="0" lvl="3" defTabSz="862013">
              <a:lnSpc>
                <a:spcPct val="90000"/>
              </a:lnSpc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000" b="1" dirty="0">
              <a:latin typeface="+mj-lt"/>
            </a:endParaRPr>
          </a:p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8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1594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51520" y="837097"/>
            <a:ext cx="3740564" cy="55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lnSpc>
                <a:spcPts val="3682"/>
              </a:lnSpc>
              <a:spcBef>
                <a:spcPct val="50000"/>
              </a:spcBef>
            </a:pPr>
            <a:r>
              <a:rPr lang="en-AU" altLang="en-US" sz="3600" b="1" dirty="0" smtClean="0">
                <a:solidFill>
                  <a:srgbClr val="003A73"/>
                </a:solidFill>
                <a:latin typeface="+mj-lt"/>
              </a:rPr>
              <a:t>HINE - prognosis</a:t>
            </a:r>
            <a:endParaRPr lang="en-AU" altLang="en-US" sz="36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2885" y="1556792"/>
            <a:ext cx="8343662" cy="6101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defTabSz="862013" fontAlgn="auto">
              <a:lnSpc>
                <a:spcPct val="9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b="1" dirty="0" smtClean="0">
                <a:latin typeface="+mj-lt"/>
              </a:rPr>
              <a:t>Clinical signs most often associated with more severe CP:</a:t>
            </a:r>
          </a:p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abnormal posture</a:t>
            </a:r>
          </a:p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dirty="0" smtClean="0">
                <a:latin typeface="+mj-lt"/>
              </a:rPr>
              <a:t>Persistent abnormal tone: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dirty="0" smtClean="0">
                <a:latin typeface="+mj-lt"/>
              </a:rPr>
              <a:t>axial (↑neck/trunk extensor tone)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dirty="0">
                <a:latin typeface="+mj-lt"/>
              </a:rPr>
              <a:t>l</a:t>
            </a:r>
            <a:r>
              <a:rPr lang="en-US" sz="2400" dirty="0" smtClean="0">
                <a:latin typeface="+mj-lt"/>
              </a:rPr>
              <a:t>imbs (flexed arms /extended legs)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dirty="0">
                <a:latin typeface="+mj-lt"/>
              </a:rPr>
              <a:t>Abnormal arm protection </a:t>
            </a:r>
            <a:endParaRPr lang="en-US" sz="2400" dirty="0" smtClean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dirty="0" smtClean="0">
                <a:latin typeface="+mj-lt"/>
              </a:rPr>
              <a:t>or </a:t>
            </a:r>
            <a:r>
              <a:rPr lang="en-US" sz="2400" dirty="0">
                <a:latin typeface="+mj-lt"/>
              </a:rPr>
              <a:t>forward parachute </a:t>
            </a:r>
            <a:r>
              <a:rPr lang="en-US" sz="2400" dirty="0" smtClean="0">
                <a:latin typeface="+mj-lt"/>
              </a:rPr>
              <a:t>reaction </a:t>
            </a:r>
            <a:r>
              <a:rPr lang="en-US" dirty="0" smtClean="0">
                <a:latin typeface="+mj-lt"/>
              </a:rPr>
              <a:t>&gt;6/12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>
              <a:latin typeface="+mj-lt"/>
            </a:endParaRPr>
          </a:p>
          <a:p>
            <a:pPr marL="0" lvl="3" defTabSz="862013" fontAlgn="auto">
              <a:lnSpc>
                <a:spcPct val="9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b="1" dirty="0" smtClean="0">
                <a:latin typeface="+mj-lt"/>
              </a:rPr>
              <a:t>Specific items in tone: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dirty="0">
                <a:latin typeface="+mj-lt"/>
              </a:rPr>
              <a:t>Scarf sign, popliteal angle, adductors, pull to sit, ventral suspension</a:t>
            </a:r>
          </a:p>
          <a:p>
            <a:pPr marL="0" lvl="3" defTabSz="862013" fontAlgn="auto">
              <a:lnSpc>
                <a:spcPct val="9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b="1" dirty="0" smtClean="0">
                <a:latin typeface="+mj-lt"/>
              </a:rPr>
              <a:t>And Posture:</a:t>
            </a: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Calibri" panose="020F0502020204030204" pitchFamily="34" charset="0"/>
              <a:buChar char="−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dirty="0" smtClean="0">
                <a:latin typeface="+mj-lt"/>
              </a:rPr>
              <a:t>Trunk and legs in sitting</a:t>
            </a:r>
          </a:p>
          <a:p>
            <a:pPr marL="0" lvl="3" defTabSz="862013" fontAlgn="auto">
              <a:lnSpc>
                <a:spcPct val="90000"/>
              </a:lnSpc>
              <a:spcAft>
                <a:spcPts val="0"/>
              </a:spcAft>
              <a:buSzPct val="100000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400" b="1" dirty="0" smtClean="0"/>
              <a:t>can </a:t>
            </a:r>
            <a:r>
              <a:rPr lang="en-US" sz="2400" b="1" dirty="0"/>
              <a:t>help distinguish between </a:t>
            </a:r>
            <a:r>
              <a:rPr lang="en-US" sz="2400" b="1" dirty="0" err="1" smtClean="0"/>
              <a:t>diplegia</a:t>
            </a:r>
            <a:r>
              <a:rPr lang="en-US" sz="2400" b="1" dirty="0" smtClean="0"/>
              <a:t> /quadriplegia</a:t>
            </a:r>
            <a:endParaRPr lang="en-US" sz="2400" b="1" dirty="0" smtClean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>
              <a:latin typeface="+mj-lt"/>
            </a:endParaRPr>
          </a:p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8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61000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3738"/>
            <a:ext cx="9149432" cy="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65" y="4988030"/>
            <a:ext cx="2065651" cy="16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6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35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71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9" y="345492"/>
            <a:ext cx="927573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427" y="345492"/>
            <a:ext cx="927574" cy="9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07504" y="837097"/>
            <a:ext cx="4248472" cy="58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65" tIns="40083" rIns="80165" bIns="40083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lnSpc>
                <a:spcPts val="3682"/>
              </a:lnSpc>
              <a:spcBef>
                <a:spcPct val="50000"/>
              </a:spcBef>
            </a:pPr>
            <a:r>
              <a:rPr lang="en-AU" altLang="en-US" sz="4400" b="1" dirty="0" smtClean="0">
                <a:solidFill>
                  <a:srgbClr val="003A73"/>
                </a:solidFill>
                <a:latin typeface="+mj-lt"/>
              </a:rPr>
              <a:t>HINE - </a:t>
            </a:r>
            <a:r>
              <a:rPr lang="en-AU" altLang="en-US" sz="4000" b="1" dirty="0" smtClean="0">
                <a:solidFill>
                  <a:srgbClr val="003A73"/>
                </a:solidFill>
                <a:latin typeface="+mj-lt"/>
              </a:rPr>
              <a:t>limitations</a:t>
            </a:r>
            <a:endParaRPr lang="en-AU" altLang="en-US" sz="4000" b="1" dirty="0">
              <a:solidFill>
                <a:srgbClr val="003A7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794" y="1844824"/>
            <a:ext cx="8343662" cy="3276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Can have false positives but usually some other neurodevelopmental issues</a:t>
            </a:r>
          </a:p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Can have false negatives </a:t>
            </a:r>
          </a:p>
          <a:p>
            <a:pPr marL="358775" lvl="3" indent="-358775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US" sz="2800" b="1" dirty="0" smtClean="0">
              <a:latin typeface="+mj-lt"/>
            </a:endParaRPr>
          </a:p>
          <a:p>
            <a:pPr marL="457200" lvl="3" indent="-457200" defTabSz="862013" fontAlgn="auto">
              <a:lnSpc>
                <a:spcPct val="9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r>
              <a:rPr lang="en-US" sz="2800" b="1" dirty="0" smtClean="0">
                <a:latin typeface="+mj-lt"/>
              </a:rPr>
              <a:t>Not as sensitive for detecting hemiplegia</a:t>
            </a:r>
            <a:endParaRPr lang="en-US" sz="2800" b="1" dirty="0">
              <a:latin typeface="+mj-lt"/>
            </a:endParaRPr>
          </a:p>
          <a:p>
            <a:pPr marL="0" lvl="3" indent="0" defTabSz="862013">
              <a:lnSpc>
                <a:spcPct val="99000"/>
              </a:lnSpc>
              <a:spcBef>
                <a:spcPct val="0"/>
              </a:spcBef>
              <a:buSzPct val="56000"/>
              <a:buNone/>
              <a:tabLst>
                <a:tab pos="742950" algn="l"/>
                <a:tab pos="742950" algn="l"/>
                <a:tab pos="1173163" algn="l"/>
                <a:tab pos="74295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  <a:tab pos="1293813" algn="l"/>
                <a:tab pos="1508125" algn="l"/>
                <a:tab pos="2155825" algn="l"/>
                <a:tab pos="3017838" algn="l"/>
                <a:tab pos="3879850" algn="l"/>
                <a:tab pos="4741863" algn="l"/>
                <a:tab pos="5603875" algn="l"/>
                <a:tab pos="6465888" algn="l"/>
                <a:tab pos="7327900" algn="l"/>
              </a:tabLst>
              <a:defRPr/>
            </a:pPr>
            <a:endParaRPr lang="en-AU" sz="28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0915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539</Words>
  <Application>Microsoft Office PowerPoint</Application>
  <PresentationFormat>On-screen Show (4:3)</PresentationFormat>
  <Paragraphs>137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</dc:creator>
  <cp:lastModifiedBy>Teresa Williams</cp:lastModifiedBy>
  <cp:revision>23</cp:revision>
  <dcterms:created xsi:type="dcterms:W3CDTF">2018-11-13T10:59:31Z</dcterms:created>
  <dcterms:modified xsi:type="dcterms:W3CDTF">2018-11-30T03:40:19Z</dcterms:modified>
</cp:coreProperties>
</file>